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5" r:id="rId19"/>
    <p:sldId id="276" r:id="rId20"/>
    <p:sldId id="277" r:id="rId21"/>
    <p:sldId id="278" r:id="rId22"/>
    <p:sldId id="279" r:id="rId23"/>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Candara" panose="020E050203030302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5" roundtripDataSignature="AMtx7miOziVkA+MLhD5gyfo+aX5bgun9m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698" y="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a15d84f5a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g2a15d84f5a5_0_5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a15d84f5a5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g2a15d84f5a5_0_7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a15d84f5a5_5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a15d84f5a5_5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a15d84f5a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g2a15d84f5a5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a15d84f5a5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g2a15d84f5a5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a15d84f5a5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 name="Google Shape;234;g2a15d84f5a5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a15d84f5a5_5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a15d84f5a5_5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a15d84f5a5_5_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a15d84f5a5_5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a15d84f5a5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a15d84f5a5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a15d84f5a5_5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a15d84f5a5_5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8" name="Google Shape;288;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a15d84f5a5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g2a15d84f5a5_0_4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a15d84f5a5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g2a15d84f5a5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a15d84f5a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g2a15d84f5a5_0_3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r>
              <a:rPr lang="en-US"/>
              <a:t>2</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
        <p:cNvGrpSpPr/>
        <p:nvPr/>
      </p:nvGrpSpPr>
      <p:grpSpPr>
        <a:xfrm>
          <a:off x="0" y="0"/>
          <a:ext cx="0" cy="0"/>
          <a:chOff x="0" y="0"/>
          <a:chExt cx="0" cy="0"/>
        </a:xfrm>
      </p:grpSpPr>
      <p:sp>
        <p:nvSpPr>
          <p:cNvPr id="18" name="Google Shape;18;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 name="Google Shape;2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88888"/>
                </a:solidFill>
                <a:latin typeface="Calibri"/>
                <a:ea typeface="Calibri"/>
                <a:cs typeface="Calibri"/>
                <a:sym typeface="Calibri"/>
              </a:defRPr>
            </a:lvl1pPr>
            <a:lvl2pPr marL="0" lvl="1" indent="0" algn="r">
              <a:spcBef>
                <a:spcPts val="0"/>
              </a:spcBef>
              <a:buNone/>
              <a:defRPr sz="1200" b="0" i="0" u="none" strike="noStrike" cap="none">
                <a:solidFill>
                  <a:srgbClr val="888888"/>
                </a:solidFill>
                <a:latin typeface="Calibri"/>
                <a:ea typeface="Calibri"/>
                <a:cs typeface="Calibri"/>
                <a:sym typeface="Calibri"/>
              </a:defRPr>
            </a:lvl2pPr>
            <a:lvl3pPr marL="0" lvl="2" indent="0" algn="r">
              <a:spcBef>
                <a:spcPts val="0"/>
              </a:spcBef>
              <a:buNone/>
              <a:defRPr sz="1200" b="0" i="0" u="none" strike="noStrike" cap="none">
                <a:solidFill>
                  <a:srgbClr val="888888"/>
                </a:solidFill>
                <a:latin typeface="Calibri"/>
                <a:ea typeface="Calibri"/>
                <a:cs typeface="Calibri"/>
                <a:sym typeface="Calibri"/>
              </a:defRPr>
            </a:lvl3pPr>
            <a:lvl4pPr marL="0" lvl="3" indent="0" algn="r">
              <a:spcBef>
                <a:spcPts val="0"/>
              </a:spcBef>
              <a:buNone/>
              <a:defRPr sz="1200" b="0" i="0" u="none" strike="noStrike" cap="none">
                <a:solidFill>
                  <a:srgbClr val="888888"/>
                </a:solidFill>
                <a:latin typeface="Calibri"/>
                <a:ea typeface="Calibri"/>
                <a:cs typeface="Calibri"/>
                <a:sym typeface="Calibri"/>
              </a:defRPr>
            </a:lvl4pPr>
            <a:lvl5pPr marL="0" lvl="4" indent="0" algn="r">
              <a:spcBef>
                <a:spcPts val="0"/>
              </a:spcBef>
              <a:buNone/>
              <a:defRPr sz="1200" b="0" i="0" u="none" strike="noStrike" cap="none">
                <a:solidFill>
                  <a:srgbClr val="888888"/>
                </a:solidFill>
                <a:latin typeface="Calibri"/>
                <a:ea typeface="Calibri"/>
                <a:cs typeface="Calibri"/>
                <a:sym typeface="Calibri"/>
              </a:defRPr>
            </a:lvl5pPr>
            <a:lvl6pPr marL="0" lvl="5" indent="0" algn="r">
              <a:spcBef>
                <a:spcPts val="0"/>
              </a:spcBef>
              <a:buNone/>
              <a:defRPr sz="1200" b="0" i="0" u="none" strike="noStrike" cap="none">
                <a:solidFill>
                  <a:srgbClr val="888888"/>
                </a:solidFill>
                <a:latin typeface="Calibri"/>
                <a:ea typeface="Calibri"/>
                <a:cs typeface="Calibri"/>
                <a:sym typeface="Calibri"/>
              </a:defRPr>
            </a:lvl6pPr>
            <a:lvl7pPr marL="0" lvl="6" indent="0" algn="r">
              <a:spcBef>
                <a:spcPts val="0"/>
              </a:spcBef>
              <a:buNone/>
              <a:defRPr sz="1200" b="0" i="0" u="none" strike="noStrike" cap="none">
                <a:solidFill>
                  <a:srgbClr val="888888"/>
                </a:solidFill>
                <a:latin typeface="Calibri"/>
                <a:ea typeface="Calibri"/>
                <a:cs typeface="Calibri"/>
                <a:sym typeface="Calibri"/>
              </a:defRPr>
            </a:lvl7pPr>
            <a:lvl8pPr marL="0" lvl="7" indent="0" algn="r">
              <a:spcBef>
                <a:spcPts val="0"/>
              </a:spcBef>
              <a:buNone/>
              <a:defRPr sz="1200" b="0" i="0" u="none" strike="noStrike" cap="none">
                <a:solidFill>
                  <a:srgbClr val="888888"/>
                </a:solidFill>
                <a:latin typeface="Calibri"/>
                <a:ea typeface="Calibri"/>
                <a:cs typeface="Calibri"/>
                <a:sym typeface="Calibri"/>
              </a:defRPr>
            </a:lvl8pPr>
            <a:lvl9pPr marL="0" lvl="8" indent="0" algn="r">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r>
              <a:rPr lang="en-US"/>
              <a:t>5</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 name="Google Shape;2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88888"/>
                </a:solidFill>
                <a:latin typeface="Calibri"/>
                <a:ea typeface="Calibri"/>
                <a:cs typeface="Calibri"/>
                <a:sym typeface="Calibri"/>
              </a:defRPr>
            </a:lvl1pPr>
            <a:lvl2pPr marL="0" lvl="1" indent="0" algn="r">
              <a:spcBef>
                <a:spcPts val="0"/>
              </a:spcBef>
              <a:buNone/>
              <a:defRPr sz="1200">
                <a:solidFill>
                  <a:srgbClr val="888888"/>
                </a:solidFill>
                <a:latin typeface="Calibri"/>
                <a:ea typeface="Calibri"/>
                <a:cs typeface="Calibri"/>
                <a:sym typeface="Calibri"/>
              </a:defRPr>
            </a:lvl2pPr>
            <a:lvl3pPr marL="0" lvl="2" indent="0" algn="r">
              <a:spcBef>
                <a:spcPts val="0"/>
              </a:spcBef>
              <a:buNone/>
              <a:defRPr sz="1200">
                <a:solidFill>
                  <a:srgbClr val="888888"/>
                </a:solidFill>
                <a:latin typeface="Calibri"/>
                <a:ea typeface="Calibri"/>
                <a:cs typeface="Calibri"/>
                <a:sym typeface="Calibri"/>
              </a:defRPr>
            </a:lvl3pPr>
            <a:lvl4pPr marL="0" lvl="3" indent="0" algn="r">
              <a:spcBef>
                <a:spcPts val="0"/>
              </a:spcBef>
              <a:buNone/>
              <a:defRPr sz="1200">
                <a:solidFill>
                  <a:srgbClr val="888888"/>
                </a:solidFill>
                <a:latin typeface="Calibri"/>
                <a:ea typeface="Calibri"/>
                <a:cs typeface="Calibri"/>
                <a:sym typeface="Calibri"/>
              </a:defRPr>
            </a:lvl4pPr>
            <a:lvl5pPr marL="0" lvl="4" indent="0" algn="r">
              <a:spcBef>
                <a:spcPts val="0"/>
              </a:spcBef>
              <a:buNone/>
              <a:defRPr sz="1200">
                <a:solidFill>
                  <a:srgbClr val="888888"/>
                </a:solidFill>
                <a:latin typeface="Calibri"/>
                <a:ea typeface="Calibri"/>
                <a:cs typeface="Calibri"/>
                <a:sym typeface="Calibri"/>
              </a:defRPr>
            </a:lvl5pPr>
            <a:lvl6pPr marL="0" lvl="5" indent="0" algn="r">
              <a:spcBef>
                <a:spcPts val="0"/>
              </a:spcBef>
              <a:buNone/>
              <a:defRPr sz="1200">
                <a:solidFill>
                  <a:srgbClr val="888888"/>
                </a:solidFill>
                <a:latin typeface="Calibri"/>
                <a:ea typeface="Calibri"/>
                <a:cs typeface="Calibri"/>
                <a:sym typeface="Calibri"/>
              </a:defRPr>
            </a:lvl6pPr>
            <a:lvl7pPr marL="0" lvl="6" indent="0" algn="r">
              <a:spcBef>
                <a:spcPts val="0"/>
              </a:spcBef>
              <a:buNone/>
              <a:defRPr sz="1200">
                <a:solidFill>
                  <a:srgbClr val="888888"/>
                </a:solidFill>
                <a:latin typeface="Calibri"/>
                <a:ea typeface="Calibri"/>
                <a:cs typeface="Calibri"/>
                <a:sym typeface="Calibri"/>
              </a:defRPr>
            </a:lvl7pPr>
            <a:lvl8pPr marL="0" lvl="7" indent="0" algn="r">
              <a:spcBef>
                <a:spcPts val="0"/>
              </a:spcBef>
              <a:buNone/>
              <a:defRPr sz="1200">
                <a:solidFill>
                  <a:srgbClr val="888888"/>
                </a:solidFill>
                <a:latin typeface="Calibri"/>
                <a:ea typeface="Calibri"/>
                <a:cs typeface="Calibri"/>
                <a:sym typeface="Calibri"/>
              </a:defRPr>
            </a:lvl8pPr>
            <a:lvl9pPr marL="0" lvl="8" indent="0" algn="r">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r>
              <a:rPr lang="en-US"/>
              <a:t>3</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88888"/>
                </a:solidFill>
                <a:latin typeface="Calibri"/>
                <a:ea typeface="Calibri"/>
                <a:cs typeface="Calibri"/>
                <a:sym typeface="Calibri"/>
              </a:defRPr>
            </a:lvl1pPr>
            <a:lvl2pPr marL="0" lvl="1" indent="0" algn="r">
              <a:spcBef>
                <a:spcPts val="0"/>
              </a:spcBef>
              <a:buNone/>
              <a:defRPr sz="1200">
                <a:solidFill>
                  <a:srgbClr val="888888"/>
                </a:solidFill>
                <a:latin typeface="Calibri"/>
                <a:ea typeface="Calibri"/>
                <a:cs typeface="Calibri"/>
                <a:sym typeface="Calibri"/>
              </a:defRPr>
            </a:lvl2pPr>
            <a:lvl3pPr marL="0" lvl="2" indent="0" algn="r">
              <a:spcBef>
                <a:spcPts val="0"/>
              </a:spcBef>
              <a:buNone/>
              <a:defRPr sz="1200">
                <a:solidFill>
                  <a:srgbClr val="888888"/>
                </a:solidFill>
                <a:latin typeface="Calibri"/>
                <a:ea typeface="Calibri"/>
                <a:cs typeface="Calibri"/>
                <a:sym typeface="Calibri"/>
              </a:defRPr>
            </a:lvl3pPr>
            <a:lvl4pPr marL="0" lvl="3" indent="0" algn="r">
              <a:spcBef>
                <a:spcPts val="0"/>
              </a:spcBef>
              <a:buNone/>
              <a:defRPr sz="1200">
                <a:solidFill>
                  <a:srgbClr val="888888"/>
                </a:solidFill>
                <a:latin typeface="Calibri"/>
                <a:ea typeface="Calibri"/>
                <a:cs typeface="Calibri"/>
                <a:sym typeface="Calibri"/>
              </a:defRPr>
            </a:lvl4pPr>
            <a:lvl5pPr marL="0" lvl="4" indent="0" algn="r">
              <a:spcBef>
                <a:spcPts val="0"/>
              </a:spcBef>
              <a:buNone/>
              <a:defRPr sz="1200">
                <a:solidFill>
                  <a:srgbClr val="888888"/>
                </a:solidFill>
                <a:latin typeface="Calibri"/>
                <a:ea typeface="Calibri"/>
                <a:cs typeface="Calibri"/>
                <a:sym typeface="Calibri"/>
              </a:defRPr>
            </a:lvl5pPr>
            <a:lvl6pPr marL="0" lvl="5" indent="0" algn="r">
              <a:spcBef>
                <a:spcPts val="0"/>
              </a:spcBef>
              <a:buNone/>
              <a:defRPr sz="1200">
                <a:solidFill>
                  <a:srgbClr val="888888"/>
                </a:solidFill>
                <a:latin typeface="Calibri"/>
                <a:ea typeface="Calibri"/>
                <a:cs typeface="Calibri"/>
                <a:sym typeface="Calibri"/>
              </a:defRPr>
            </a:lvl6pPr>
            <a:lvl7pPr marL="0" lvl="6" indent="0" algn="r">
              <a:spcBef>
                <a:spcPts val="0"/>
              </a:spcBef>
              <a:buNone/>
              <a:defRPr sz="1200">
                <a:solidFill>
                  <a:srgbClr val="888888"/>
                </a:solidFill>
                <a:latin typeface="Calibri"/>
                <a:ea typeface="Calibri"/>
                <a:cs typeface="Calibri"/>
                <a:sym typeface="Calibri"/>
              </a:defRPr>
            </a:lvl7pPr>
            <a:lvl8pPr marL="0" lvl="7" indent="0" algn="r">
              <a:spcBef>
                <a:spcPts val="0"/>
              </a:spcBef>
              <a:buNone/>
              <a:defRPr sz="1200">
                <a:solidFill>
                  <a:srgbClr val="888888"/>
                </a:solidFill>
                <a:latin typeface="Calibri"/>
                <a:ea typeface="Calibri"/>
                <a:cs typeface="Calibri"/>
                <a:sym typeface="Calibri"/>
              </a:defRPr>
            </a:lvl8pPr>
            <a:lvl9pPr marL="0" lvl="8" indent="0" algn="r">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r>
              <a:rPr lang="en-US"/>
              <a:t>7</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1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1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8" name="Google Shape;38;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88888"/>
                </a:solidFill>
                <a:latin typeface="Calibri"/>
                <a:ea typeface="Calibri"/>
                <a:cs typeface="Calibri"/>
                <a:sym typeface="Calibri"/>
              </a:defRPr>
            </a:lvl1pPr>
            <a:lvl2pPr marL="0" lvl="1" indent="0" algn="r">
              <a:spcBef>
                <a:spcPts val="0"/>
              </a:spcBef>
              <a:buNone/>
              <a:defRPr sz="1200">
                <a:solidFill>
                  <a:srgbClr val="888888"/>
                </a:solidFill>
                <a:latin typeface="Calibri"/>
                <a:ea typeface="Calibri"/>
                <a:cs typeface="Calibri"/>
                <a:sym typeface="Calibri"/>
              </a:defRPr>
            </a:lvl2pPr>
            <a:lvl3pPr marL="0" lvl="2" indent="0" algn="r">
              <a:spcBef>
                <a:spcPts val="0"/>
              </a:spcBef>
              <a:buNone/>
              <a:defRPr sz="1200">
                <a:solidFill>
                  <a:srgbClr val="888888"/>
                </a:solidFill>
                <a:latin typeface="Calibri"/>
                <a:ea typeface="Calibri"/>
                <a:cs typeface="Calibri"/>
                <a:sym typeface="Calibri"/>
              </a:defRPr>
            </a:lvl3pPr>
            <a:lvl4pPr marL="0" lvl="3" indent="0" algn="r">
              <a:spcBef>
                <a:spcPts val="0"/>
              </a:spcBef>
              <a:buNone/>
              <a:defRPr sz="1200">
                <a:solidFill>
                  <a:srgbClr val="888888"/>
                </a:solidFill>
                <a:latin typeface="Calibri"/>
                <a:ea typeface="Calibri"/>
                <a:cs typeface="Calibri"/>
                <a:sym typeface="Calibri"/>
              </a:defRPr>
            </a:lvl4pPr>
            <a:lvl5pPr marL="0" lvl="4" indent="0" algn="r">
              <a:spcBef>
                <a:spcPts val="0"/>
              </a:spcBef>
              <a:buNone/>
              <a:defRPr sz="1200">
                <a:solidFill>
                  <a:srgbClr val="888888"/>
                </a:solidFill>
                <a:latin typeface="Calibri"/>
                <a:ea typeface="Calibri"/>
                <a:cs typeface="Calibri"/>
                <a:sym typeface="Calibri"/>
              </a:defRPr>
            </a:lvl5pPr>
            <a:lvl6pPr marL="0" lvl="5" indent="0" algn="r">
              <a:spcBef>
                <a:spcPts val="0"/>
              </a:spcBef>
              <a:buNone/>
              <a:defRPr sz="1200">
                <a:solidFill>
                  <a:srgbClr val="888888"/>
                </a:solidFill>
                <a:latin typeface="Calibri"/>
                <a:ea typeface="Calibri"/>
                <a:cs typeface="Calibri"/>
                <a:sym typeface="Calibri"/>
              </a:defRPr>
            </a:lvl6pPr>
            <a:lvl7pPr marL="0" lvl="6" indent="0" algn="r">
              <a:spcBef>
                <a:spcPts val="0"/>
              </a:spcBef>
              <a:buNone/>
              <a:defRPr sz="1200">
                <a:solidFill>
                  <a:srgbClr val="888888"/>
                </a:solidFill>
                <a:latin typeface="Calibri"/>
                <a:ea typeface="Calibri"/>
                <a:cs typeface="Calibri"/>
                <a:sym typeface="Calibri"/>
              </a:defRPr>
            </a:lvl7pPr>
            <a:lvl8pPr marL="0" lvl="7" indent="0" algn="r">
              <a:spcBef>
                <a:spcPts val="0"/>
              </a:spcBef>
              <a:buNone/>
              <a:defRPr sz="1200">
                <a:solidFill>
                  <a:srgbClr val="888888"/>
                </a:solidFill>
                <a:latin typeface="Calibri"/>
                <a:ea typeface="Calibri"/>
                <a:cs typeface="Calibri"/>
                <a:sym typeface="Calibri"/>
              </a:defRPr>
            </a:lvl8pPr>
            <a:lvl9pPr marL="0" lvl="8" indent="0" algn="r">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r>
              <a:rPr lang="en-US"/>
              <a:t>4</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1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1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1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1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1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88888"/>
                </a:solidFill>
                <a:latin typeface="Calibri"/>
                <a:ea typeface="Calibri"/>
                <a:cs typeface="Calibri"/>
                <a:sym typeface="Calibri"/>
              </a:defRPr>
            </a:lvl1pPr>
            <a:lvl2pPr marL="0" lvl="1" indent="0" algn="r">
              <a:spcBef>
                <a:spcPts val="0"/>
              </a:spcBef>
              <a:buNone/>
              <a:defRPr sz="1200">
                <a:solidFill>
                  <a:srgbClr val="888888"/>
                </a:solidFill>
                <a:latin typeface="Calibri"/>
                <a:ea typeface="Calibri"/>
                <a:cs typeface="Calibri"/>
                <a:sym typeface="Calibri"/>
              </a:defRPr>
            </a:lvl2pPr>
            <a:lvl3pPr marL="0" lvl="2" indent="0" algn="r">
              <a:spcBef>
                <a:spcPts val="0"/>
              </a:spcBef>
              <a:buNone/>
              <a:defRPr sz="1200">
                <a:solidFill>
                  <a:srgbClr val="888888"/>
                </a:solidFill>
                <a:latin typeface="Calibri"/>
                <a:ea typeface="Calibri"/>
                <a:cs typeface="Calibri"/>
                <a:sym typeface="Calibri"/>
              </a:defRPr>
            </a:lvl3pPr>
            <a:lvl4pPr marL="0" lvl="3" indent="0" algn="r">
              <a:spcBef>
                <a:spcPts val="0"/>
              </a:spcBef>
              <a:buNone/>
              <a:defRPr sz="1200">
                <a:solidFill>
                  <a:srgbClr val="888888"/>
                </a:solidFill>
                <a:latin typeface="Calibri"/>
                <a:ea typeface="Calibri"/>
                <a:cs typeface="Calibri"/>
                <a:sym typeface="Calibri"/>
              </a:defRPr>
            </a:lvl4pPr>
            <a:lvl5pPr marL="0" lvl="4" indent="0" algn="r">
              <a:spcBef>
                <a:spcPts val="0"/>
              </a:spcBef>
              <a:buNone/>
              <a:defRPr sz="1200">
                <a:solidFill>
                  <a:srgbClr val="888888"/>
                </a:solidFill>
                <a:latin typeface="Calibri"/>
                <a:ea typeface="Calibri"/>
                <a:cs typeface="Calibri"/>
                <a:sym typeface="Calibri"/>
              </a:defRPr>
            </a:lvl5pPr>
            <a:lvl6pPr marL="0" lvl="5" indent="0" algn="r">
              <a:spcBef>
                <a:spcPts val="0"/>
              </a:spcBef>
              <a:buNone/>
              <a:defRPr sz="1200">
                <a:solidFill>
                  <a:srgbClr val="888888"/>
                </a:solidFill>
                <a:latin typeface="Calibri"/>
                <a:ea typeface="Calibri"/>
                <a:cs typeface="Calibri"/>
                <a:sym typeface="Calibri"/>
              </a:defRPr>
            </a:lvl6pPr>
            <a:lvl7pPr marL="0" lvl="6" indent="0" algn="r">
              <a:spcBef>
                <a:spcPts val="0"/>
              </a:spcBef>
              <a:buNone/>
              <a:defRPr sz="1200">
                <a:solidFill>
                  <a:srgbClr val="888888"/>
                </a:solidFill>
                <a:latin typeface="Calibri"/>
                <a:ea typeface="Calibri"/>
                <a:cs typeface="Calibri"/>
                <a:sym typeface="Calibri"/>
              </a:defRPr>
            </a:lvl7pPr>
            <a:lvl8pPr marL="0" lvl="7" indent="0" algn="r">
              <a:spcBef>
                <a:spcPts val="0"/>
              </a:spcBef>
              <a:buNone/>
              <a:defRPr sz="1200">
                <a:solidFill>
                  <a:srgbClr val="888888"/>
                </a:solidFill>
                <a:latin typeface="Calibri"/>
                <a:ea typeface="Calibri"/>
                <a:cs typeface="Calibri"/>
                <a:sym typeface="Calibri"/>
              </a:defRPr>
            </a:lvl8pPr>
            <a:lvl9pPr marL="0" lvl="8" indent="0" algn="r">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r>
              <a:rPr lang="en-US"/>
              <a:t>6</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88888"/>
                </a:solidFill>
                <a:latin typeface="Calibri"/>
                <a:ea typeface="Calibri"/>
                <a:cs typeface="Calibri"/>
                <a:sym typeface="Calibri"/>
              </a:defRPr>
            </a:lvl1pPr>
            <a:lvl2pPr marL="0" lvl="1" indent="0" algn="r">
              <a:spcBef>
                <a:spcPts val="0"/>
              </a:spcBef>
              <a:buNone/>
              <a:defRPr sz="1200">
                <a:solidFill>
                  <a:srgbClr val="888888"/>
                </a:solidFill>
                <a:latin typeface="Calibri"/>
                <a:ea typeface="Calibri"/>
                <a:cs typeface="Calibri"/>
                <a:sym typeface="Calibri"/>
              </a:defRPr>
            </a:lvl2pPr>
            <a:lvl3pPr marL="0" lvl="2" indent="0" algn="r">
              <a:spcBef>
                <a:spcPts val="0"/>
              </a:spcBef>
              <a:buNone/>
              <a:defRPr sz="1200">
                <a:solidFill>
                  <a:srgbClr val="888888"/>
                </a:solidFill>
                <a:latin typeface="Calibri"/>
                <a:ea typeface="Calibri"/>
                <a:cs typeface="Calibri"/>
                <a:sym typeface="Calibri"/>
              </a:defRPr>
            </a:lvl3pPr>
            <a:lvl4pPr marL="0" lvl="3" indent="0" algn="r">
              <a:spcBef>
                <a:spcPts val="0"/>
              </a:spcBef>
              <a:buNone/>
              <a:defRPr sz="1200">
                <a:solidFill>
                  <a:srgbClr val="888888"/>
                </a:solidFill>
                <a:latin typeface="Calibri"/>
                <a:ea typeface="Calibri"/>
                <a:cs typeface="Calibri"/>
                <a:sym typeface="Calibri"/>
              </a:defRPr>
            </a:lvl4pPr>
            <a:lvl5pPr marL="0" lvl="4" indent="0" algn="r">
              <a:spcBef>
                <a:spcPts val="0"/>
              </a:spcBef>
              <a:buNone/>
              <a:defRPr sz="1200">
                <a:solidFill>
                  <a:srgbClr val="888888"/>
                </a:solidFill>
                <a:latin typeface="Calibri"/>
                <a:ea typeface="Calibri"/>
                <a:cs typeface="Calibri"/>
                <a:sym typeface="Calibri"/>
              </a:defRPr>
            </a:lvl5pPr>
            <a:lvl6pPr marL="0" lvl="5" indent="0" algn="r">
              <a:spcBef>
                <a:spcPts val="0"/>
              </a:spcBef>
              <a:buNone/>
              <a:defRPr sz="1200">
                <a:solidFill>
                  <a:srgbClr val="888888"/>
                </a:solidFill>
                <a:latin typeface="Calibri"/>
                <a:ea typeface="Calibri"/>
                <a:cs typeface="Calibri"/>
                <a:sym typeface="Calibri"/>
              </a:defRPr>
            </a:lvl6pPr>
            <a:lvl7pPr marL="0" lvl="6" indent="0" algn="r">
              <a:spcBef>
                <a:spcPts val="0"/>
              </a:spcBef>
              <a:buNone/>
              <a:defRPr sz="1200">
                <a:solidFill>
                  <a:srgbClr val="888888"/>
                </a:solidFill>
                <a:latin typeface="Calibri"/>
                <a:ea typeface="Calibri"/>
                <a:cs typeface="Calibri"/>
                <a:sym typeface="Calibri"/>
              </a:defRPr>
            </a:lvl7pPr>
            <a:lvl8pPr marL="0" lvl="7" indent="0" algn="r">
              <a:spcBef>
                <a:spcPts val="0"/>
              </a:spcBef>
              <a:buNone/>
              <a:defRPr sz="1200">
                <a:solidFill>
                  <a:srgbClr val="888888"/>
                </a:solidFill>
                <a:latin typeface="Calibri"/>
                <a:ea typeface="Calibri"/>
                <a:cs typeface="Calibri"/>
                <a:sym typeface="Calibri"/>
              </a:defRPr>
            </a:lvl8pPr>
            <a:lvl9pPr marL="0" lvl="8" indent="0" algn="r">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r>
              <a:rPr lang="en-US"/>
              <a:t>8</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2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88888"/>
                </a:solidFill>
                <a:latin typeface="Calibri"/>
                <a:ea typeface="Calibri"/>
                <a:cs typeface="Calibri"/>
                <a:sym typeface="Calibri"/>
              </a:defRPr>
            </a:lvl1pPr>
            <a:lvl2pPr marL="0" lvl="1" indent="0" algn="r">
              <a:spcBef>
                <a:spcPts val="0"/>
              </a:spcBef>
              <a:buNone/>
              <a:defRPr sz="1200">
                <a:solidFill>
                  <a:srgbClr val="888888"/>
                </a:solidFill>
                <a:latin typeface="Calibri"/>
                <a:ea typeface="Calibri"/>
                <a:cs typeface="Calibri"/>
                <a:sym typeface="Calibri"/>
              </a:defRPr>
            </a:lvl2pPr>
            <a:lvl3pPr marL="0" lvl="2" indent="0" algn="r">
              <a:spcBef>
                <a:spcPts val="0"/>
              </a:spcBef>
              <a:buNone/>
              <a:defRPr sz="1200">
                <a:solidFill>
                  <a:srgbClr val="888888"/>
                </a:solidFill>
                <a:latin typeface="Calibri"/>
                <a:ea typeface="Calibri"/>
                <a:cs typeface="Calibri"/>
                <a:sym typeface="Calibri"/>
              </a:defRPr>
            </a:lvl3pPr>
            <a:lvl4pPr marL="0" lvl="3" indent="0" algn="r">
              <a:spcBef>
                <a:spcPts val="0"/>
              </a:spcBef>
              <a:buNone/>
              <a:defRPr sz="1200">
                <a:solidFill>
                  <a:srgbClr val="888888"/>
                </a:solidFill>
                <a:latin typeface="Calibri"/>
                <a:ea typeface="Calibri"/>
                <a:cs typeface="Calibri"/>
                <a:sym typeface="Calibri"/>
              </a:defRPr>
            </a:lvl4pPr>
            <a:lvl5pPr marL="0" lvl="4" indent="0" algn="r">
              <a:spcBef>
                <a:spcPts val="0"/>
              </a:spcBef>
              <a:buNone/>
              <a:defRPr sz="1200">
                <a:solidFill>
                  <a:srgbClr val="888888"/>
                </a:solidFill>
                <a:latin typeface="Calibri"/>
                <a:ea typeface="Calibri"/>
                <a:cs typeface="Calibri"/>
                <a:sym typeface="Calibri"/>
              </a:defRPr>
            </a:lvl5pPr>
            <a:lvl6pPr marL="0" lvl="5" indent="0" algn="r">
              <a:spcBef>
                <a:spcPts val="0"/>
              </a:spcBef>
              <a:buNone/>
              <a:defRPr sz="1200">
                <a:solidFill>
                  <a:srgbClr val="888888"/>
                </a:solidFill>
                <a:latin typeface="Calibri"/>
                <a:ea typeface="Calibri"/>
                <a:cs typeface="Calibri"/>
                <a:sym typeface="Calibri"/>
              </a:defRPr>
            </a:lvl6pPr>
            <a:lvl7pPr marL="0" lvl="6" indent="0" algn="r">
              <a:spcBef>
                <a:spcPts val="0"/>
              </a:spcBef>
              <a:buNone/>
              <a:defRPr sz="1200">
                <a:solidFill>
                  <a:srgbClr val="888888"/>
                </a:solidFill>
                <a:latin typeface="Calibri"/>
                <a:ea typeface="Calibri"/>
                <a:cs typeface="Calibri"/>
                <a:sym typeface="Calibri"/>
              </a:defRPr>
            </a:lvl7pPr>
            <a:lvl8pPr marL="0" lvl="7" indent="0" algn="r">
              <a:spcBef>
                <a:spcPts val="0"/>
              </a:spcBef>
              <a:buNone/>
              <a:defRPr sz="1200">
                <a:solidFill>
                  <a:srgbClr val="888888"/>
                </a:solidFill>
                <a:latin typeface="Calibri"/>
                <a:ea typeface="Calibri"/>
                <a:cs typeface="Calibri"/>
                <a:sym typeface="Calibri"/>
              </a:defRPr>
            </a:lvl8pPr>
            <a:lvl9pPr marL="0" lvl="8" indent="0" algn="r">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r>
              <a:rPr lang="en-US"/>
              <a:t>9</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1"/>
          <p:cNvSpPr>
            <a:spLocks noGrp="1"/>
          </p:cNvSpPr>
          <p:nvPr>
            <p:ph type="pic" idx="2"/>
          </p:nvPr>
        </p:nvSpPr>
        <p:spPr>
          <a:xfrm>
            <a:off x="5183188" y="987425"/>
            <a:ext cx="6172200" cy="4873625"/>
          </a:xfrm>
          <a:prstGeom prst="rect">
            <a:avLst/>
          </a:prstGeom>
          <a:noFill/>
          <a:ln>
            <a:noFill/>
          </a:ln>
        </p:spPr>
      </p:sp>
      <p:sp>
        <p:nvSpPr>
          <p:cNvPr id="64" name="Google Shape;64;p2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88888"/>
                </a:solidFill>
                <a:latin typeface="Calibri"/>
                <a:ea typeface="Calibri"/>
                <a:cs typeface="Calibri"/>
                <a:sym typeface="Calibri"/>
              </a:defRPr>
            </a:lvl1pPr>
            <a:lvl2pPr marL="0" lvl="1" indent="0" algn="r">
              <a:spcBef>
                <a:spcPts val="0"/>
              </a:spcBef>
              <a:buNone/>
              <a:defRPr sz="1200">
                <a:solidFill>
                  <a:srgbClr val="888888"/>
                </a:solidFill>
                <a:latin typeface="Calibri"/>
                <a:ea typeface="Calibri"/>
                <a:cs typeface="Calibri"/>
                <a:sym typeface="Calibri"/>
              </a:defRPr>
            </a:lvl2pPr>
            <a:lvl3pPr marL="0" lvl="2" indent="0" algn="r">
              <a:spcBef>
                <a:spcPts val="0"/>
              </a:spcBef>
              <a:buNone/>
              <a:defRPr sz="1200">
                <a:solidFill>
                  <a:srgbClr val="888888"/>
                </a:solidFill>
                <a:latin typeface="Calibri"/>
                <a:ea typeface="Calibri"/>
                <a:cs typeface="Calibri"/>
                <a:sym typeface="Calibri"/>
              </a:defRPr>
            </a:lvl3pPr>
            <a:lvl4pPr marL="0" lvl="3" indent="0" algn="r">
              <a:spcBef>
                <a:spcPts val="0"/>
              </a:spcBef>
              <a:buNone/>
              <a:defRPr sz="1200">
                <a:solidFill>
                  <a:srgbClr val="888888"/>
                </a:solidFill>
                <a:latin typeface="Calibri"/>
                <a:ea typeface="Calibri"/>
                <a:cs typeface="Calibri"/>
                <a:sym typeface="Calibri"/>
              </a:defRPr>
            </a:lvl4pPr>
            <a:lvl5pPr marL="0" lvl="4" indent="0" algn="r">
              <a:spcBef>
                <a:spcPts val="0"/>
              </a:spcBef>
              <a:buNone/>
              <a:defRPr sz="1200">
                <a:solidFill>
                  <a:srgbClr val="888888"/>
                </a:solidFill>
                <a:latin typeface="Calibri"/>
                <a:ea typeface="Calibri"/>
                <a:cs typeface="Calibri"/>
                <a:sym typeface="Calibri"/>
              </a:defRPr>
            </a:lvl5pPr>
            <a:lvl6pPr marL="0" lvl="5" indent="0" algn="r">
              <a:spcBef>
                <a:spcPts val="0"/>
              </a:spcBef>
              <a:buNone/>
              <a:defRPr sz="1200">
                <a:solidFill>
                  <a:srgbClr val="888888"/>
                </a:solidFill>
                <a:latin typeface="Calibri"/>
                <a:ea typeface="Calibri"/>
                <a:cs typeface="Calibri"/>
                <a:sym typeface="Calibri"/>
              </a:defRPr>
            </a:lvl6pPr>
            <a:lvl7pPr marL="0" lvl="6" indent="0" algn="r">
              <a:spcBef>
                <a:spcPts val="0"/>
              </a:spcBef>
              <a:buNone/>
              <a:defRPr sz="1200">
                <a:solidFill>
                  <a:srgbClr val="888888"/>
                </a:solidFill>
                <a:latin typeface="Calibri"/>
                <a:ea typeface="Calibri"/>
                <a:cs typeface="Calibri"/>
                <a:sym typeface="Calibri"/>
              </a:defRPr>
            </a:lvl7pPr>
            <a:lvl8pPr marL="0" lvl="7" indent="0" algn="r">
              <a:spcBef>
                <a:spcPts val="0"/>
              </a:spcBef>
              <a:buNone/>
              <a:defRPr sz="1200">
                <a:solidFill>
                  <a:srgbClr val="888888"/>
                </a:solidFill>
                <a:latin typeface="Calibri"/>
                <a:ea typeface="Calibri"/>
                <a:cs typeface="Calibri"/>
                <a:sym typeface="Calibri"/>
              </a:defRPr>
            </a:lvl8pPr>
            <a:lvl9pPr marL="0" lvl="8" indent="0" algn="r">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r>
              <a:rPr lang="en-US"/>
              <a:t>10</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r>
              <a:rPr lang="en-US"/>
              <a:t>1</a:t>
            </a:r>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0.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hyperlink" Target="https://en.wikipedia.org/wiki/%CF%81"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a:spLocks noGrp="1"/>
          </p:cNvSpPr>
          <p:nvPr>
            <p:ph type="ctrTitle"/>
          </p:nvPr>
        </p:nvSpPr>
        <p:spPr>
          <a:xfrm>
            <a:off x="1524000" y="1270509"/>
            <a:ext cx="9144000" cy="278217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ndara"/>
              <a:buNone/>
            </a:pPr>
            <a:r>
              <a:rPr lang="en-US" b="1">
                <a:latin typeface="Candara"/>
                <a:ea typeface="Candara"/>
                <a:cs typeface="Candara"/>
                <a:sym typeface="Candara"/>
              </a:rPr>
              <a:t>VIBRATION ANALYSIS FOR PUMP HOUSE-3</a:t>
            </a:r>
            <a:endParaRPr b="1">
              <a:latin typeface="Candara"/>
              <a:ea typeface="Candara"/>
              <a:cs typeface="Candara"/>
              <a:sym typeface="Candara"/>
            </a:endParaRPr>
          </a:p>
        </p:txBody>
      </p:sp>
      <p:sp>
        <p:nvSpPr>
          <p:cNvPr id="85" name="Google Shape;85;p1"/>
          <p:cNvSpPr txBox="1">
            <a:spLocks noGrp="1"/>
          </p:cNvSpPr>
          <p:nvPr>
            <p:ph type="subTitle" idx="1"/>
          </p:nvPr>
        </p:nvSpPr>
        <p:spPr>
          <a:xfrm>
            <a:off x="5137826" y="4883150"/>
            <a:ext cx="9144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latin typeface="Candara"/>
                <a:ea typeface="Candara"/>
                <a:cs typeface="Candara"/>
                <a:sym typeface="Candara"/>
              </a:rPr>
              <a:t>    </a:t>
            </a:r>
            <a:r>
              <a:rPr lang="en-US" b="1">
                <a:latin typeface="Candara"/>
                <a:ea typeface="Candara"/>
                <a:cs typeface="Candara"/>
                <a:sym typeface="Candara"/>
              </a:rPr>
              <a:t>   Presented by- Group 5                     </a:t>
            </a:r>
            <a:endParaRPr b="1"/>
          </a:p>
          <a:p>
            <a:pPr marL="0" lvl="0" indent="0" algn="ctr" rtl="0">
              <a:lnSpc>
                <a:spcPct val="90000"/>
              </a:lnSpc>
              <a:spcBef>
                <a:spcPts val="1000"/>
              </a:spcBef>
              <a:spcAft>
                <a:spcPts val="0"/>
              </a:spcAft>
              <a:buClr>
                <a:schemeClr val="dk1"/>
              </a:buClr>
              <a:buSzPts val="2400"/>
              <a:buNone/>
            </a:pPr>
            <a:r>
              <a:rPr lang="en-US" b="1">
                <a:latin typeface="Candara"/>
                <a:ea typeface="Candara"/>
                <a:cs typeface="Candara"/>
                <a:sym typeface="Candara"/>
              </a:rPr>
              <a:t>   CASE PG2 &amp; PDM</a:t>
            </a:r>
            <a:endParaRPr b="1"/>
          </a:p>
          <a:p>
            <a:pPr marL="0" lvl="0" indent="0" algn="ctr" rtl="0">
              <a:lnSpc>
                <a:spcPct val="90000"/>
              </a:lnSpc>
              <a:spcBef>
                <a:spcPts val="1000"/>
              </a:spcBef>
              <a:spcAft>
                <a:spcPts val="0"/>
              </a:spcAft>
              <a:buClr>
                <a:schemeClr val="dk1"/>
              </a:buClr>
              <a:buSzPts val="2400"/>
              <a:buNone/>
            </a:pPr>
            <a:endParaRPr/>
          </a:p>
        </p:txBody>
      </p:sp>
      <p:sp>
        <p:nvSpPr>
          <p:cNvPr id="86" name="Google Shape;86;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88888"/>
              </a:buClr>
              <a:buSzPts val="1200"/>
              <a:buFont typeface="Calibri"/>
              <a:buNone/>
            </a:pPr>
            <a:r>
              <a:rPr lang="en-US">
                <a:solidFill>
                  <a:srgbClr val="888888"/>
                </a:solidFill>
                <a:latin typeface="Calibri"/>
                <a:ea typeface="Calibri"/>
                <a:cs typeface="Calibri"/>
                <a:sym typeface="Calibri"/>
              </a:rPr>
              <a:t>IoT </a:t>
            </a:r>
            <a:endParaRPr sz="1200" b="0" i="0" u="none" strike="noStrike" cap="none">
              <a:solidFill>
                <a:srgbClr val="888888"/>
              </a:solidFill>
              <a:latin typeface="Calibri"/>
              <a:ea typeface="Calibri"/>
              <a:cs typeface="Calibri"/>
              <a:sym typeface="Calibri"/>
            </a:endParaRPr>
          </a:p>
        </p:txBody>
      </p:sp>
      <p:sp>
        <p:nvSpPr>
          <p:cNvPr id="87" name="Google Shape;87;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88888"/>
              </a:buClr>
              <a:buSzPts val="1200"/>
              <a:buFont typeface="Calibri"/>
              <a:buNone/>
            </a:pPr>
            <a:r>
              <a:rPr lang="en-US" sz="1200" b="0" i="0" u="none" strike="noStrike" cap="none">
                <a:solidFill>
                  <a:srgbClr val="888888"/>
                </a:solidFill>
                <a:latin typeface="Calibri"/>
                <a:ea typeface="Calibri"/>
                <a:cs typeface="Calibri"/>
                <a:sym typeface="Calibri"/>
              </a:rPr>
              <a:t>IIIT-HYDERABAD</a:t>
            </a:r>
            <a:endParaRPr sz="1200" b="0" i="0" u="none" strike="noStrike" cap="none">
              <a:solidFill>
                <a:srgbClr val="888888"/>
              </a:solidFill>
              <a:latin typeface="Calibri"/>
              <a:ea typeface="Calibri"/>
              <a:cs typeface="Calibri"/>
              <a:sym typeface="Calibri"/>
            </a:endParaRPr>
          </a:p>
        </p:txBody>
      </p:sp>
      <p:sp>
        <p:nvSpPr>
          <p:cNvPr id="88" name="Google Shape;88;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r>
              <a:rPr lang="en-US" sz="1200" b="0" i="0" u="none" strike="noStrike" cap="none">
                <a:solidFill>
                  <a:srgbClr val="888888"/>
                </a:solidFill>
                <a:latin typeface="Calibri"/>
                <a:ea typeface="Calibri"/>
                <a:cs typeface="Calibri"/>
                <a:sym typeface="Calibri"/>
              </a:rPr>
              <a:t>1</a:t>
            </a:r>
            <a:endParaRPr sz="1200" b="0" i="0" u="none" strike="noStrike" cap="none">
              <a:solidFill>
                <a:srgbClr val="888888"/>
              </a:solidFill>
              <a:latin typeface="Calibri"/>
              <a:ea typeface="Calibri"/>
              <a:cs typeface="Calibri"/>
              <a:sym typeface="Calibri"/>
            </a:endParaRPr>
          </a:p>
        </p:txBody>
      </p:sp>
      <p:pic>
        <p:nvPicPr>
          <p:cNvPr id="89" name="Google Shape;89;p1" descr="A logo with a tree and leaves&#10;&#10;Description automatically generated"/>
          <p:cNvPicPr preferRelativeResize="0"/>
          <p:nvPr/>
        </p:nvPicPr>
        <p:blipFill rotWithShape="1">
          <a:blip r:embed="rId3">
            <a:alphaModFix/>
          </a:blip>
          <a:srcRect/>
          <a:stretch/>
        </p:blipFill>
        <p:spPr>
          <a:xfrm>
            <a:off x="9709826" y="174456"/>
            <a:ext cx="1861157" cy="1903075"/>
          </a:xfrm>
          <a:prstGeom prst="rect">
            <a:avLst/>
          </a:prstGeom>
          <a:noFill/>
          <a:ln>
            <a:noFill/>
          </a:ln>
        </p:spPr>
      </p:pic>
      <p:sp>
        <p:nvSpPr>
          <p:cNvPr id="90" name="Google Shape;90;p1"/>
          <p:cNvSpPr txBox="1"/>
          <p:nvPr/>
        </p:nvSpPr>
        <p:spPr>
          <a:xfrm>
            <a:off x="236400" y="331800"/>
            <a:ext cx="3345000" cy="93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chemeClr val="dk1"/>
                </a:solidFill>
                <a:latin typeface="Candara"/>
                <a:ea typeface="Candara"/>
                <a:cs typeface="Candara"/>
                <a:sym typeface="Candara"/>
              </a:rPr>
              <a:t>Date: 02/12/2023</a:t>
            </a:r>
            <a:endParaRPr sz="2800">
              <a:solidFill>
                <a:schemeClr val="dk1"/>
              </a:solidFill>
              <a:latin typeface="Candara"/>
              <a:ea typeface="Candara"/>
              <a:cs typeface="Candara"/>
              <a:sym typeface="Candar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g2a15d84f5a5_0_52"/>
          <p:cNvSpPr txBox="1">
            <a:spLocks noGrp="1"/>
          </p:cNvSpPr>
          <p:nvPr>
            <p:ph type="title"/>
          </p:nvPr>
        </p:nvSpPr>
        <p:spPr>
          <a:xfrm>
            <a:off x="838200" y="-26886"/>
            <a:ext cx="10515600" cy="1554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B050"/>
              </a:buClr>
              <a:buSzPts val="4900"/>
              <a:buFont typeface="Candara"/>
              <a:buNone/>
            </a:pPr>
            <a:r>
              <a:rPr lang="en-US" sz="4900" b="1">
                <a:solidFill>
                  <a:srgbClr val="00B050"/>
                </a:solidFill>
                <a:latin typeface="Candara"/>
                <a:ea typeface="Candara"/>
                <a:cs typeface="Candara"/>
                <a:sym typeface="Candara"/>
              </a:rPr>
              <a:t>SHAKE TABLE VIBRATION DATA</a:t>
            </a:r>
            <a:br>
              <a:rPr lang="en-US" b="1" i="0">
                <a:latin typeface="Arial"/>
                <a:ea typeface="Arial"/>
                <a:cs typeface="Arial"/>
                <a:sym typeface="Arial"/>
              </a:rPr>
            </a:br>
            <a:endParaRPr/>
          </a:p>
        </p:txBody>
      </p:sp>
      <p:sp>
        <p:nvSpPr>
          <p:cNvPr id="173" name="Google Shape;173;g2a15d84f5a5_0_5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IIIT-HYDERABAD                        </a:t>
            </a:r>
            <a:endParaRPr/>
          </a:p>
        </p:txBody>
      </p:sp>
      <p:sp>
        <p:nvSpPr>
          <p:cNvPr id="174" name="Google Shape;174;g2a15d84f5a5_0_5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8</a:t>
            </a:r>
            <a:endParaRPr/>
          </a:p>
        </p:txBody>
      </p:sp>
      <p:pic>
        <p:nvPicPr>
          <p:cNvPr id="175" name="Google Shape;175;g2a15d84f5a5_0_52"/>
          <p:cNvPicPr preferRelativeResize="0"/>
          <p:nvPr/>
        </p:nvPicPr>
        <p:blipFill>
          <a:blip r:embed="rId3">
            <a:alphaModFix/>
          </a:blip>
          <a:stretch>
            <a:fillRect/>
          </a:stretch>
        </p:blipFill>
        <p:spPr>
          <a:xfrm>
            <a:off x="245975" y="817350"/>
            <a:ext cx="5579024" cy="2985650"/>
          </a:xfrm>
          <a:prstGeom prst="rect">
            <a:avLst/>
          </a:prstGeom>
          <a:noFill/>
          <a:ln>
            <a:noFill/>
          </a:ln>
        </p:spPr>
      </p:pic>
      <p:pic>
        <p:nvPicPr>
          <p:cNvPr id="176" name="Google Shape;176;g2a15d84f5a5_0_52"/>
          <p:cNvPicPr preferRelativeResize="0"/>
          <p:nvPr/>
        </p:nvPicPr>
        <p:blipFill>
          <a:blip r:embed="rId4">
            <a:alphaModFix/>
          </a:blip>
          <a:stretch>
            <a:fillRect/>
          </a:stretch>
        </p:blipFill>
        <p:spPr>
          <a:xfrm>
            <a:off x="6279375" y="817350"/>
            <a:ext cx="4780202" cy="2856725"/>
          </a:xfrm>
          <a:prstGeom prst="rect">
            <a:avLst/>
          </a:prstGeom>
          <a:noFill/>
          <a:ln>
            <a:noFill/>
          </a:ln>
        </p:spPr>
      </p:pic>
      <p:pic>
        <p:nvPicPr>
          <p:cNvPr id="177" name="Google Shape;177;g2a15d84f5a5_0_52"/>
          <p:cNvPicPr preferRelativeResize="0"/>
          <p:nvPr/>
        </p:nvPicPr>
        <p:blipFill>
          <a:blip r:embed="rId5">
            <a:alphaModFix/>
          </a:blip>
          <a:stretch>
            <a:fillRect/>
          </a:stretch>
        </p:blipFill>
        <p:spPr>
          <a:xfrm>
            <a:off x="6648575" y="3719000"/>
            <a:ext cx="4114800" cy="2637350"/>
          </a:xfrm>
          <a:prstGeom prst="rect">
            <a:avLst/>
          </a:prstGeom>
          <a:noFill/>
          <a:ln>
            <a:noFill/>
          </a:ln>
        </p:spPr>
      </p:pic>
      <p:pic>
        <p:nvPicPr>
          <p:cNvPr id="178" name="Google Shape;178;g2a15d84f5a5_0_52"/>
          <p:cNvPicPr preferRelativeResize="0"/>
          <p:nvPr/>
        </p:nvPicPr>
        <p:blipFill>
          <a:blip r:embed="rId6">
            <a:alphaModFix/>
          </a:blip>
          <a:stretch>
            <a:fillRect/>
          </a:stretch>
        </p:blipFill>
        <p:spPr>
          <a:xfrm>
            <a:off x="466150" y="3653925"/>
            <a:ext cx="4866602" cy="291235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g2a15d84f5a5_0_71"/>
          <p:cNvSpPr txBox="1">
            <a:spLocks noGrp="1"/>
          </p:cNvSpPr>
          <p:nvPr>
            <p:ph type="title"/>
          </p:nvPr>
        </p:nvSpPr>
        <p:spPr>
          <a:xfrm>
            <a:off x="838200" y="-26886"/>
            <a:ext cx="10515600" cy="15543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00B050"/>
              </a:buClr>
              <a:buSzPct val="100000"/>
              <a:buFont typeface="Candara"/>
              <a:buNone/>
            </a:pPr>
            <a:r>
              <a:rPr lang="en-US" sz="4900" b="1">
                <a:solidFill>
                  <a:srgbClr val="00B050"/>
                </a:solidFill>
                <a:latin typeface="Candara"/>
                <a:ea typeface="Candara"/>
                <a:cs typeface="Candara"/>
                <a:sym typeface="Candara"/>
              </a:rPr>
              <a:t>SHAKE TABLE VIBRATION DATA ANALYSIS</a:t>
            </a:r>
            <a:br>
              <a:rPr lang="en-US" b="1" i="0">
                <a:latin typeface="Arial"/>
                <a:ea typeface="Arial"/>
                <a:cs typeface="Arial"/>
                <a:sym typeface="Arial"/>
              </a:rPr>
            </a:br>
            <a:endParaRPr/>
          </a:p>
        </p:txBody>
      </p:sp>
      <p:sp>
        <p:nvSpPr>
          <p:cNvPr id="184" name="Google Shape;184;g2a15d84f5a5_0_7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IIIT-HYDERABAD                        </a:t>
            </a:r>
            <a:endParaRPr/>
          </a:p>
        </p:txBody>
      </p:sp>
      <p:sp>
        <p:nvSpPr>
          <p:cNvPr id="185" name="Google Shape;185;g2a15d84f5a5_0_7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8</a:t>
            </a:r>
            <a:endParaRPr/>
          </a:p>
        </p:txBody>
      </p:sp>
      <p:pic>
        <p:nvPicPr>
          <p:cNvPr id="186" name="Google Shape;186;g2a15d84f5a5_0_71"/>
          <p:cNvPicPr preferRelativeResize="0"/>
          <p:nvPr/>
        </p:nvPicPr>
        <p:blipFill>
          <a:blip r:embed="rId3">
            <a:alphaModFix/>
          </a:blip>
          <a:stretch>
            <a:fillRect/>
          </a:stretch>
        </p:blipFill>
        <p:spPr>
          <a:xfrm>
            <a:off x="316025" y="1109475"/>
            <a:ext cx="5889376" cy="4681975"/>
          </a:xfrm>
          <a:prstGeom prst="rect">
            <a:avLst/>
          </a:prstGeom>
          <a:noFill/>
          <a:ln>
            <a:noFill/>
          </a:ln>
        </p:spPr>
      </p:pic>
      <p:pic>
        <p:nvPicPr>
          <p:cNvPr id="187" name="Google Shape;187;g2a15d84f5a5_0_71"/>
          <p:cNvPicPr preferRelativeResize="0"/>
          <p:nvPr/>
        </p:nvPicPr>
        <p:blipFill>
          <a:blip r:embed="rId4">
            <a:alphaModFix/>
          </a:blip>
          <a:stretch>
            <a:fillRect/>
          </a:stretch>
        </p:blipFill>
        <p:spPr>
          <a:xfrm>
            <a:off x="6362025" y="1139774"/>
            <a:ext cx="5073451" cy="4204175"/>
          </a:xfrm>
          <a:prstGeom prst="rect">
            <a:avLst/>
          </a:prstGeom>
          <a:noFill/>
          <a:ln>
            <a:noFill/>
          </a:ln>
        </p:spPr>
      </p:pic>
      <p:sp>
        <p:nvSpPr>
          <p:cNvPr id="188" name="Google Shape;188;g2a15d84f5a5_0_71"/>
          <p:cNvSpPr txBox="1"/>
          <p:nvPr/>
        </p:nvSpPr>
        <p:spPr>
          <a:xfrm>
            <a:off x="7368900" y="5646000"/>
            <a:ext cx="4184100" cy="41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solidFill>
                  <a:schemeClr val="dk1"/>
                </a:solidFill>
                <a:latin typeface="Candara"/>
                <a:ea typeface="Candara"/>
                <a:cs typeface="Candara"/>
                <a:sym typeface="Candara"/>
              </a:rPr>
              <a:t>Spectrogram for Vertical Shake Table</a:t>
            </a:r>
            <a:endParaRPr sz="2800" dirty="0">
              <a:solidFill>
                <a:schemeClr val="dk1"/>
              </a:solidFill>
              <a:latin typeface="Candara"/>
              <a:ea typeface="Candara"/>
              <a:cs typeface="Candara"/>
              <a:sym typeface="Candar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g2a15d84f5a5_5_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rgbClr val="00B050"/>
              </a:buClr>
              <a:buSzPct val="100000"/>
              <a:buFont typeface="Candara"/>
              <a:buNone/>
            </a:pPr>
            <a:r>
              <a:rPr lang="en-US" sz="4900" b="1">
                <a:solidFill>
                  <a:srgbClr val="00B050"/>
                </a:solidFill>
                <a:latin typeface="Candara"/>
                <a:ea typeface="Candara"/>
                <a:cs typeface="Candara"/>
                <a:sym typeface="Candara"/>
              </a:rPr>
              <a:t>ANALYSIS OF SHAKE TABLE DATA</a:t>
            </a:r>
            <a:br>
              <a:rPr lang="en-US" b="1">
                <a:latin typeface="Arial"/>
                <a:ea typeface="Arial"/>
                <a:cs typeface="Arial"/>
                <a:sym typeface="Arial"/>
              </a:rPr>
            </a:br>
            <a:endParaRPr/>
          </a:p>
        </p:txBody>
      </p:sp>
      <p:sp>
        <p:nvSpPr>
          <p:cNvPr id="194" name="Google Shape;194;g2a15d84f5a5_5_8"/>
          <p:cNvSpPr txBox="1">
            <a:spLocks noGrp="1"/>
          </p:cNvSpPr>
          <p:nvPr>
            <p:ph type="body" idx="1"/>
          </p:nvPr>
        </p:nvSpPr>
        <p:spPr>
          <a:xfrm>
            <a:off x="838200" y="1475175"/>
            <a:ext cx="10515600" cy="55356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b="1">
                <a:latin typeface="Candara"/>
                <a:ea typeface="Candara"/>
                <a:cs typeface="Candara"/>
                <a:sym typeface="Candara"/>
              </a:rPr>
              <a:t>Horizontal Shake Table Data </a:t>
            </a:r>
            <a:endParaRPr b="1">
              <a:latin typeface="Candara"/>
              <a:ea typeface="Candara"/>
              <a:cs typeface="Candara"/>
              <a:sym typeface="Candara"/>
            </a:endParaRPr>
          </a:p>
          <a:p>
            <a:pPr marL="0" lvl="0" indent="0" algn="l" rtl="0">
              <a:spcBef>
                <a:spcPts val="1000"/>
              </a:spcBef>
              <a:spcAft>
                <a:spcPts val="0"/>
              </a:spcAft>
              <a:buNone/>
            </a:pPr>
            <a:r>
              <a:rPr lang="en-US">
                <a:latin typeface="Candara"/>
                <a:ea typeface="Candara"/>
                <a:cs typeface="Candara"/>
                <a:sym typeface="Candara"/>
              </a:rPr>
              <a:t>Frequency varying from 1.5Hz to 7.5Hz (with 1Hz variation)</a:t>
            </a:r>
            <a:endParaRPr>
              <a:latin typeface="Candara"/>
              <a:ea typeface="Candara"/>
              <a:cs typeface="Candara"/>
              <a:sym typeface="Candara"/>
            </a:endParaRPr>
          </a:p>
          <a:p>
            <a:pPr marL="457200" lvl="0" indent="-342900" algn="l" rtl="0">
              <a:spcBef>
                <a:spcPts val="1000"/>
              </a:spcBef>
              <a:spcAft>
                <a:spcPts val="0"/>
              </a:spcAft>
              <a:buSzPts val="1800"/>
              <a:buFont typeface="Candara"/>
              <a:buChar char="•"/>
            </a:pPr>
            <a:r>
              <a:rPr lang="en-US">
                <a:latin typeface="Candara"/>
                <a:ea typeface="Candara"/>
                <a:cs typeface="Candara"/>
                <a:sym typeface="Candara"/>
              </a:rPr>
              <a:t>As the frequency increases acceleration also increases.</a:t>
            </a:r>
            <a:endParaRPr>
              <a:latin typeface="Candara"/>
              <a:ea typeface="Candara"/>
              <a:cs typeface="Candara"/>
              <a:sym typeface="Candara"/>
            </a:endParaRPr>
          </a:p>
          <a:p>
            <a:pPr marL="0" lvl="0" indent="0" algn="l" rtl="0">
              <a:spcBef>
                <a:spcPts val="1000"/>
              </a:spcBef>
              <a:spcAft>
                <a:spcPts val="0"/>
              </a:spcAft>
              <a:buNone/>
            </a:pPr>
            <a:endParaRPr b="1">
              <a:latin typeface="Candara"/>
              <a:ea typeface="Candara"/>
              <a:cs typeface="Candara"/>
              <a:sym typeface="Candara"/>
            </a:endParaRPr>
          </a:p>
          <a:p>
            <a:pPr marL="0" lvl="0" indent="0" algn="l" rtl="0">
              <a:spcBef>
                <a:spcPts val="1000"/>
              </a:spcBef>
              <a:spcAft>
                <a:spcPts val="0"/>
              </a:spcAft>
              <a:buNone/>
            </a:pPr>
            <a:r>
              <a:rPr lang="en-US" b="1">
                <a:latin typeface="Candara"/>
                <a:ea typeface="Candara"/>
                <a:cs typeface="Candara"/>
                <a:sym typeface="Candara"/>
              </a:rPr>
              <a:t>Vertical Shake Table Data</a:t>
            </a:r>
            <a:endParaRPr b="1">
              <a:latin typeface="Candara"/>
              <a:ea typeface="Candara"/>
              <a:cs typeface="Candara"/>
              <a:sym typeface="Candara"/>
            </a:endParaRPr>
          </a:p>
          <a:p>
            <a:pPr marL="0" lvl="0" indent="0" algn="l" rtl="0">
              <a:spcBef>
                <a:spcPts val="1000"/>
              </a:spcBef>
              <a:spcAft>
                <a:spcPts val="0"/>
              </a:spcAft>
              <a:buNone/>
            </a:pPr>
            <a:r>
              <a:rPr lang="en-US">
                <a:latin typeface="Candara"/>
                <a:ea typeface="Candara"/>
                <a:cs typeface="Candara"/>
                <a:sym typeface="Candara"/>
              </a:rPr>
              <a:t>Frequency varying from 1.5Hz to 7.5Hz(with 1Hz variation,at all the five floors)</a:t>
            </a:r>
            <a:endParaRPr>
              <a:latin typeface="Candara"/>
              <a:ea typeface="Candara"/>
              <a:cs typeface="Candara"/>
              <a:sym typeface="Candara"/>
            </a:endParaRPr>
          </a:p>
          <a:p>
            <a:pPr marL="457200" lvl="0" indent="-342900" algn="l" rtl="0">
              <a:spcBef>
                <a:spcPts val="1000"/>
              </a:spcBef>
              <a:spcAft>
                <a:spcPts val="0"/>
              </a:spcAft>
              <a:buSzPts val="1800"/>
              <a:buFont typeface="Candara"/>
              <a:buChar char="•"/>
            </a:pPr>
            <a:r>
              <a:rPr lang="en-US">
                <a:latin typeface="Candara"/>
                <a:ea typeface="Candara"/>
                <a:cs typeface="Candara"/>
                <a:sym typeface="Candara"/>
              </a:rPr>
              <a:t>At the ground as the frequency increases acceleration also increases.</a:t>
            </a:r>
            <a:endParaRPr>
              <a:latin typeface="Candara"/>
              <a:ea typeface="Candara"/>
              <a:cs typeface="Candara"/>
              <a:sym typeface="Candara"/>
            </a:endParaRPr>
          </a:p>
          <a:p>
            <a:pPr marL="457200" lvl="0" indent="-342900" algn="l" rtl="0">
              <a:spcBef>
                <a:spcPts val="0"/>
              </a:spcBef>
              <a:spcAft>
                <a:spcPts val="0"/>
              </a:spcAft>
              <a:buSzPts val="1800"/>
              <a:buFont typeface="Candara"/>
              <a:buChar char="•"/>
            </a:pPr>
            <a:r>
              <a:rPr lang="en-US">
                <a:latin typeface="Candara"/>
                <a:ea typeface="Candara"/>
                <a:cs typeface="Candara"/>
                <a:sym typeface="Candara"/>
              </a:rPr>
              <a:t>At different floors there is sudden increases in the acceleration because the structure reaches its resonance frequency.</a:t>
            </a:r>
            <a:endParaRPr>
              <a:latin typeface="Candara"/>
              <a:ea typeface="Candara"/>
              <a:cs typeface="Candara"/>
              <a:sym typeface="Candara"/>
            </a:endParaRPr>
          </a:p>
          <a:p>
            <a:pPr marL="0" lvl="0" indent="0" algn="l" rtl="0">
              <a:spcBef>
                <a:spcPts val="1000"/>
              </a:spcBef>
              <a:spcAft>
                <a:spcPts val="0"/>
              </a:spcAft>
              <a:buNone/>
            </a:pPr>
            <a:endParaRPr/>
          </a:p>
          <a:p>
            <a:pPr marL="0" lvl="0" indent="0" algn="l" rtl="0">
              <a:spcBef>
                <a:spcPts val="1000"/>
              </a:spcBef>
              <a:spcAft>
                <a:spcPts val="0"/>
              </a:spcAft>
              <a:buNone/>
            </a:pPr>
            <a:endParaRPr/>
          </a:p>
        </p:txBody>
      </p:sp>
      <p:sp>
        <p:nvSpPr>
          <p:cNvPr id="195" name="Google Shape;195;g2a15d84f5a5_5_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r>
              <a:rPr lang="en-US"/>
              <a:t>3</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9"/>
          <p:cNvSpPr txBox="1">
            <a:spLocks noGrp="1"/>
          </p:cNvSpPr>
          <p:nvPr>
            <p:ph type="title"/>
          </p:nvPr>
        </p:nvSpPr>
        <p:spPr>
          <a:xfrm>
            <a:off x="838200" y="0"/>
            <a:ext cx="10144125" cy="108471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B050"/>
              </a:buClr>
              <a:buSzPts val="4400"/>
              <a:buFont typeface="Candara"/>
              <a:buNone/>
            </a:pPr>
            <a:r>
              <a:rPr lang="en-US" b="1" dirty="0">
                <a:solidFill>
                  <a:srgbClr val="00B050"/>
                </a:solidFill>
                <a:latin typeface="Candara"/>
                <a:ea typeface="Candara"/>
                <a:cs typeface="Candara"/>
                <a:sym typeface="Candara"/>
              </a:rPr>
              <a:t>PLAN FOR DEPLOYMENT</a:t>
            </a:r>
            <a:endParaRPr b="1" dirty="0">
              <a:solidFill>
                <a:srgbClr val="00B050"/>
              </a:solidFill>
              <a:latin typeface="Candara"/>
              <a:ea typeface="Candara"/>
              <a:cs typeface="Candara"/>
              <a:sym typeface="Candara"/>
            </a:endParaRPr>
          </a:p>
        </p:txBody>
      </p:sp>
      <p:sp>
        <p:nvSpPr>
          <p:cNvPr id="201" name="Google Shape;201;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IIIT-HYDERABAD</a:t>
            </a:r>
            <a:endParaRPr/>
          </a:p>
        </p:txBody>
      </p:sp>
      <p:sp>
        <p:nvSpPr>
          <p:cNvPr id="202" name="Google Shape;202;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9</a:t>
            </a:r>
            <a:endParaRPr/>
          </a:p>
        </p:txBody>
      </p:sp>
      <p:sp>
        <p:nvSpPr>
          <p:cNvPr id="203" name="Google Shape;203;p9"/>
          <p:cNvSpPr txBox="1"/>
          <p:nvPr/>
        </p:nvSpPr>
        <p:spPr>
          <a:xfrm>
            <a:off x="438725" y="1874400"/>
            <a:ext cx="3842400" cy="3109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chemeClr val="dk1"/>
                </a:solidFill>
                <a:latin typeface="Candara"/>
                <a:ea typeface="Candara"/>
                <a:cs typeface="Candara"/>
                <a:sym typeface="Candara"/>
              </a:rPr>
              <a:t>Deployment Location: Pump House 3</a:t>
            </a:r>
            <a:endParaRPr sz="2800" b="1" dirty="0">
              <a:solidFill>
                <a:schemeClr val="dk1"/>
              </a:solidFill>
              <a:latin typeface="Candara"/>
              <a:ea typeface="Candara"/>
              <a:cs typeface="Candara"/>
              <a:sym typeface="Candara"/>
            </a:endParaRPr>
          </a:p>
          <a:p>
            <a:pPr marL="0" marR="0" lvl="0" indent="0" algn="l" rtl="0">
              <a:spcBef>
                <a:spcPts val="0"/>
              </a:spcBef>
              <a:spcAft>
                <a:spcPts val="0"/>
              </a:spcAft>
              <a:buNone/>
            </a:pPr>
            <a:r>
              <a:rPr lang="en-US" sz="2800" b="1" dirty="0">
                <a:solidFill>
                  <a:schemeClr val="dk1"/>
                </a:solidFill>
                <a:latin typeface="Candara"/>
                <a:ea typeface="Candara"/>
                <a:cs typeface="Candara"/>
                <a:sym typeface="Candara"/>
              </a:rPr>
              <a:t>Deployment On:</a:t>
            </a:r>
            <a:endParaRPr sz="2800" b="1" dirty="0">
              <a:solidFill>
                <a:schemeClr val="dk1"/>
              </a:solidFill>
              <a:latin typeface="Candara"/>
              <a:ea typeface="Candara"/>
              <a:cs typeface="Candara"/>
              <a:sym typeface="Candara"/>
            </a:endParaRPr>
          </a:p>
          <a:p>
            <a:pPr marL="457200" marR="0" lvl="0" indent="-406400" algn="l" rtl="0">
              <a:spcBef>
                <a:spcPts val="0"/>
              </a:spcBef>
              <a:spcAft>
                <a:spcPts val="0"/>
              </a:spcAft>
              <a:buClr>
                <a:schemeClr val="dk1"/>
              </a:buClr>
              <a:buSzPts val="2800"/>
              <a:buFont typeface="Candara"/>
              <a:buChar char="●"/>
            </a:pPr>
            <a:r>
              <a:rPr lang="en-US" sz="2800" b="1" dirty="0">
                <a:solidFill>
                  <a:schemeClr val="dk1"/>
                </a:solidFill>
                <a:latin typeface="Candara"/>
                <a:ea typeface="Candara"/>
                <a:cs typeface="Candara"/>
                <a:sym typeface="Candara"/>
              </a:rPr>
              <a:t>On the Pump water pipe </a:t>
            </a:r>
            <a:endParaRPr sz="2800" b="1" dirty="0">
              <a:solidFill>
                <a:schemeClr val="dk1"/>
              </a:solidFill>
              <a:latin typeface="Candara"/>
              <a:ea typeface="Candara"/>
              <a:cs typeface="Candara"/>
              <a:sym typeface="Candara"/>
            </a:endParaRPr>
          </a:p>
          <a:p>
            <a:pPr marL="457200" marR="0" lvl="0" indent="-406400" algn="l" rtl="0">
              <a:spcBef>
                <a:spcPts val="0"/>
              </a:spcBef>
              <a:spcAft>
                <a:spcPts val="0"/>
              </a:spcAft>
              <a:buClr>
                <a:schemeClr val="dk1"/>
              </a:buClr>
              <a:buSzPts val="2800"/>
              <a:buFont typeface="Candara"/>
              <a:buChar char="●"/>
            </a:pPr>
            <a:r>
              <a:rPr lang="en-US" sz="2800" b="1" dirty="0">
                <a:solidFill>
                  <a:schemeClr val="dk1"/>
                </a:solidFill>
                <a:latin typeface="Candara"/>
                <a:ea typeface="Candara"/>
                <a:cs typeface="Candara"/>
                <a:sym typeface="Candara"/>
              </a:rPr>
              <a:t>On the Plinth (Concrete Block)</a:t>
            </a:r>
            <a:endParaRPr sz="2800" b="1" dirty="0">
              <a:solidFill>
                <a:schemeClr val="dk1"/>
              </a:solidFill>
              <a:latin typeface="Candara"/>
              <a:ea typeface="Candara"/>
              <a:cs typeface="Candara"/>
              <a:sym typeface="Candara"/>
            </a:endParaRPr>
          </a:p>
        </p:txBody>
      </p:sp>
      <p:grpSp>
        <p:nvGrpSpPr>
          <p:cNvPr id="204" name="Google Shape;204;p9"/>
          <p:cNvGrpSpPr/>
          <p:nvPr/>
        </p:nvGrpSpPr>
        <p:grpSpPr>
          <a:xfrm>
            <a:off x="6005399" y="3941462"/>
            <a:ext cx="3944000" cy="1365019"/>
            <a:chOff x="6005400" y="4394300"/>
            <a:chExt cx="3944000" cy="1128675"/>
          </a:xfrm>
        </p:grpSpPr>
        <p:cxnSp>
          <p:nvCxnSpPr>
            <p:cNvPr id="206" name="Google Shape;206;p9"/>
            <p:cNvCxnSpPr/>
            <p:nvPr/>
          </p:nvCxnSpPr>
          <p:spPr>
            <a:xfrm flipH="1">
              <a:off x="9613700" y="5108975"/>
              <a:ext cx="335700" cy="414000"/>
            </a:xfrm>
            <a:prstGeom prst="straightConnector1">
              <a:avLst/>
            </a:prstGeom>
            <a:noFill/>
            <a:ln w="76200" cap="flat" cmpd="sng">
              <a:solidFill>
                <a:srgbClr val="FF0000"/>
              </a:solidFill>
              <a:prstDash val="solid"/>
              <a:round/>
              <a:headEnd type="none" w="med" len="med"/>
              <a:tailEnd type="triangle" w="med" len="med"/>
            </a:ln>
          </p:spPr>
        </p:cxnSp>
        <p:cxnSp>
          <p:nvCxnSpPr>
            <p:cNvPr id="207" name="Google Shape;207;p9"/>
            <p:cNvCxnSpPr/>
            <p:nvPr/>
          </p:nvCxnSpPr>
          <p:spPr>
            <a:xfrm rot="-5400000" flipH="1">
              <a:off x="6044550" y="4355150"/>
              <a:ext cx="335700" cy="414000"/>
            </a:xfrm>
            <a:prstGeom prst="straightConnector1">
              <a:avLst/>
            </a:prstGeom>
            <a:noFill/>
            <a:ln w="76200" cap="flat" cmpd="sng">
              <a:solidFill>
                <a:srgbClr val="FF0000"/>
              </a:solidFill>
              <a:prstDash val="solid"/>
              <a:round/>
              <a:headEnd type="none" w="med" len="med"/>
              <a:tailEnd type="triangle" w="med" len="med"/>
            </a:ln>
          </p:spPr>
        </p:cxnSp>
      </p:grpSp>
      <p:pic>
        <p:nvPicPr>
          <p:cNvPr id="3" name="Picture 2" descr="A water pump with pipes and wires&#10;&#10;Description automatically generated with medium confidence">
            <a:extLst>
              <a:ext uri="{FF2B5EF4-FFF2-40B4-BE49-F238E27FC236}">
                <a16:creationId xmlns:a16="http://schemas.microsoft.com/office/drawing/2014/main" id="{1081E51B-95C6-56F2-A1A1-553C47E43D52}"/>
              </a:ext>
            </a:extLst>
          </p:cNvPr>
          <p:cNvPicPr>
            <a:picLocks noChangeAspect="1"/>
          </p:cNvPicPr>
          <p:nvPr/>
        </p:nvPicPr>
        <p:blipFill>
          <a:blip r:embed="rId3"/>
          <a:stretch>
            <a:fillRect/>
          </a:stretch>
        </p:blipFill>
        <p:spPr>
          <a:xfrm>
            <a:off x="4239226" y="971334"/>
            <a:ext cx="7841310" cy="504846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0"/>
          <p:cNvSpPr txBox="1">
            <a:spLocks noGrp="1"/>
          </p:cNvSpPr>
          <p:nvPr>
            <p:ph type="title"/>
          </p:nvPr>
        </p:nvSpPr>
        <p:spPr>
          <a:xfrm>
            <a:off x="838199" y="0"/>
            <a:ext cx="10842523" cy="165181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B050"/>
              </a:buClr>
              <a:buSzPts val="4400"/>
              <a:buFont typeface="Candara"/>
              <a:buNone/>
            </a:pPr>
            <a:r>
              <a:rPr lang="en-US" b="1">
                <a:solidFill>
                  <a:srgbClr val="00B050"/>
                </a:solidFill>
                <a:latin typeface="Candara"/>
                <a:ea typeface="Candara"/>
                <a:cs typeface="Candara"/>
                <a:sym typeface="Candara"/>
              </a:rPr>
              <a:t>PLAN FOR DATA COLLECTION</a:t>
            </a:r>
            <a:endParaRPr b="1">
              <a:solidFill>
                <a:srgbClr val="00B050"/>
              </a:solidFill>
              <a:latin typeface="Candara"/>
              <a:ea typeface="Candara"/>
              <a:cs typeface="Candara"/>
              <a:sym typeface="Candara"/>
            </a:endParaRPr>
          </a:p>
        </p:txBody>
      </p:sp>
      <p:sp>
        <p:nvSpPr>
          <p:cNvPr id="213" name="Google Shape;21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IIIT-HYDERABAD                        </a:t>
            </a:r>
            <a:endParaRPr/>
          </a:p>
        </p:txBody>
      </p:sp>
      <p:sp>
        <p:nvSpPr>
          <p:cNvPr id="214" name="Google Shape;21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10</a:t>
            </a:r>
            <a:endParaRPr/>
          </a:p>
        </p:txBody>
      </p:sp>
      <p:sp>
        <p:nvSpPr>
          <p:cNvPr id="215" name="Google Shape;215;p10"/>
          <p:cNvSpPr txBox="1"/>
          <p:nvPr/>
        </p:nvSpPr>
        <p:spPr>
          <a:xfrm>
            <a:off x="1165123" y="1843548"/>
            <a:ext cx="10515600" cy="3417000"/>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chemeClr val="dk1"/>
              </a:buClr>
              <a:buSzPts val="3600"/>
              <a:buFont typeface="Calibri"/>
              <a:buChar char="•"/>
            </a:pPr>
            <a:r>
              <a:rPr lang="en-US" sz="3600">
                <a:solidFill>
                  <a:schemeClr val="dk1"/>
                </a:solidFill>
                <a:latin typeface="Calibri"/>
                <a:ea typeface="Calibri"/>
                <a:cs typeface="Calibri"/>
                <a:sym typeface="Calibri"/>
              </a:rPr>
              <a:t>Through the Accelerometer, we are measuring in each of the 3 axis - X,Y,Z</a:t>
            </a:r>
            <a:endParaRPr sz="36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3600"/>
              <a:buFont typeface="Calibri"/>
              <a:buChar char="•"/>
            </a:pPr>
            <a:r>
              <a:rPr lang="en-US" sz="3600">
                <a:solidFill>
                  <a:schemeClr val="dk1"/>
                </a:solidFill>
                <a:latin typeface="Calibri"/>
                <a:ea typeface="Calibri"/>
                <a:cs typeface="Calibri"/>
                <a:sym typeface="Calibri"/>
              </a:rPr>
              <a:t>The data has been collected through “Thingspeak”, as 3 readings in 1 minute from 20th November 2023 to 26th November 2023</a:t>
            </a:r>
            <a:endParaRPr sz="3600">
              <a:solidFill>
                <a:schemeClr val="dk1"/>
              </a:solidFill>
              <a:latin typeface="Calibri"/>
              <a:ea typeface="Calibri"/>
              <a:cs typeface="Calibri"/>
              <a:sym typeface="Calibri"/>
            </a:endParaRPr>
          </a:p>
          <a:p>
            <a:pPr marL="457200" marR="0" lvl="0" indent="0" algn="l" rtl="0">
              <a:spcBef>
                <a:spcPts val="0"/>
              </a:spcBef>
              <a:spcAft>
                <a:spcPts val="0"/>
              </a:spcAft>
              <a:buNone/>
            </a:pPr>
            <a:endParaRPr sz="36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g2a15d84f5a5_0_18"/>
          <p:cNvSpPr txBox="1">
            <a:spLocks noGrp="1"/>
          </p:cNvSpPr>
          <p:nvPr>
            <p:ph type="title"/>
          </p:nvPr>
        </p:nvSpPr>
        <p:spPr>
          <a:xfrm>
            <a:off x="838199" y="0"/>
            <a:ext cx="10196514" cy="100965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B050"/>
              </a:buClr>
              <a:buSzPts val="4400"/>
              <a:buFont typeface="Candara"/>
              <a:buNone/>
            </a:pPr>
            <a:r>
              <a:rPr lang="en-US" b="1" dirty="0">
                <a:solidFill>
                  <a:srgbClr val="00B050"/>
                </a:solidFill>
                <a:latin typeface="Candara"/>
                <a:ea typeface="Candara"/>
                <a:cs typeface="Candara"/>
                <a:sym typeface="Candara"/>
              </a:rPr>
              <a:t>PUMP HOUSE-3 DATA</a:t>
            </a:r>
            <a:endParaRPr b="1" dirty="0">
              <a:solidFill>
                <a:srgbClr val="00B050"/>
              </a:solidFill>
              <a:latin typeface="Candara"/>
              <a:ea typeface="Candara"/>
              <a:cs typeface="Candara"/>
              <a:sym typeface="Candara"/>
            </a:endParaRPr>
          </a:p>
        </p:txBody>
      </p:sp>
      <p:sp>
        <p:nvSpPr>
          <p:cNvPr id="221" name="Google Shape;221;g2a15d84f5a5_0_1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IIIT-HYDERABAD                        </a:t>
            </a:r>
            <a:endParaRPr/>
          </a:p>
        </p:txBody>
      </p:sp>
      <p:sp>
        <p:nvSpPr>
          <p:cNvPr id="222" name="Google Shape;222;g2a15d84f5a5_0_1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10</a:t>
            </a:r>
            <a:endParaRPr/>
          </a:p>
        </p:txBody>
      </p:sp>
      <p:pic>
        <p:nvPicPr>
          <p:cNvPr id="3" name="Picture 2" descr="A graph with lines and numbers&#10;&#10;Description automatically generated with medium confidence">
            <a:extLst>
              <a:ext uri="{FF2B5EF4-FFF2-40B4-BE49-F238E27FC236}">
                <a16:creationId xmlns:a16="http://schemas.microsoft.com/office/drawing/2014/main" id="{C7A2D004-F878-6568-73DE-B8855B9FA934}"/>
              </a:ext>
            </a:extLst>
          </p:cNvPr>
          <p:cNvPicPr>
            <a:picLocks noChangeAspect="1"/>
          </p:cNvPicPr>
          <p:nvPr/>
        </p:nvPicPr>
        <p:blipFill>
          <a:blip r:embed="rId3"/>
          <a:stretch>
            <a:fillRect/>
          </a:stretch>
        </p:blipFill>
        <p:spPr>
          <a:xfrm>
            <a:off x="1464687" y="1509552"/>
            <a:ext cx="9033291" cy="396732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g2a15d84f5a5_0_128"/>
          <p:cNvSpPr txBox="1">
            <a:spLocks noGrp="1"/>
          </p:cNvSpPr>
          <p:nvPr>
            <p:ph type="title"/>
          </p:nvPr>
        </p:nvSpPr>
        <p:spPr>
          <a:xfrm>
            <a:off x="704850" y="0"/>
            <a:ext cx="10072688" cy="117633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B050"/>
              </a:buClr>
              <a:buSzPts val="4400"/>
              <a:buFont typeface="Candara"/>
              <a:buNone/>
            </a:pPr>
            <a:r>
              <a:rPr lang="en-US" b="1" dirty="0">
                <a:solidFill>
                  <a:srgbClr val="00B050"/>
                </a:solidFill>
                <a:latin typeface="Candara"/>
                <a:ea typeface="Candara"/>
                <a:cs typeface="Candara"/>
                <a:sym typeface="Candara"/>
              </a:rPr>
              <a:t>PUMP HOUSE-3  DATA </a:t>
            </a:r>
            <a:endParaRPr b="1" dirty="0">
              <a:solidFill>
                <a:srgbClr val="00B050"/>
              </a:solidFill>
              <a:latin typeface="Candara"/>
              <a:ea typeface="Candara"/>
              <a:cs typeface="Candara"/>
              <a:sym typeface="Candara"/>
            </a:endParaRPr>
          </a:p>
        </p:txBody>
      </p:sp>
      <p:sp>
        <p:nvSpPr>
          <p:cNvPr id="229" name="Google Shape;229;g2a15d84f5a5_0_12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IIIT-HYDERABAD                        </a:t>
            </a:r>
            <a:endParaRPr/>
          </a:p>
        </p:txBody>
      </p:sp>
      <p:sp>
        <p:nvSpPr>
          <p:cNvPr id="230" name="Google Shape;230;g2a15d84f5a5_0_12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10</a:t>
            </a:r>
            <a:endParaRPr/>
          </a:p>
        </p:txBody>
      </p:sp>
      <p:pic>
        <p:nvPicPr>
          <p:cNvPr id="3" name="Picture 2" descr="A graph with lines and numbers&#10;&#10;Description automatically generated">
            <a:extLst>
              <a:ext uri="{FF2B5EF4-FFF2-40B4-BE49-F238E27FC236}">
                <a16:creationId xmlns:a16="http://schemas.microsoft.com/office/drawing/2014/main" id="{5D335468-AC9A-6570-43EA-6F3B43FCCFED}"/>
              </a:ext>
            </a:extLst>
          </p:cNvPr>
          <p:cNvPicPr>
            <a:picLocks noChangeAspect="1"/>
          </p:cNvPicPr>
          <p:nvPr/>
        </p:nvPicPr>
        <p:blipFill>
          <a:blip r:embed="rId3"/>
          <a:stretch>
            <a:fillRect/>
          </a:stretch>
        </p:blipFill>
        <p:spPr>
          <a:xfrm>
            <a:off x="1295400" y="1358091"/>
            <a:ext cx="9146797" cy="458907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g2a15d84f5a5_0_98"/>
          <p:cNvSpPr txBox="1">
            <a:spLocks noGrp="1"/>
          </p:cNvSpPr>
          <p:nvPr>
            <p:ph type="title"/>
          </p:nvPr>
        </p:nvSpPr>
        <p:spPr>
          <a:xfrm>
            <a:off x="838200" y="0"/>
            <a:ext cx="10387014" cy="108108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B050"/>
              </a:buClr>
              <a:buSzPts val="4400"/>
              <a:buFont typeface="Candara"/>
              <a:buNone/>
            </a:pPr>
            <a:r>
              <a:rPr lang="en-US" b="1" dirty="0">
                <a:solidFill>
                  <a:srgbClr val="00B050"/>
                </a:solidFill>
                <a:latin typeface="Candara"/>
                <a:ea typeface="Candara"/>
                <a:cs typeface="Candara"/>
                <a:sym typeface="Candara"/>
              </a:rPr>
              <a:t>PUMP HOUSE-3 DATA</a:t>
            </a:r>
            <a:endParaRPr b="1" dirty="0">
              <a:solidFill>
                <a:srgbClr val="00B050"/>
              </a:solidFill>
              <a:latin typeface="Candara"/>
              <a:ea typeface="Candara"/>
              <a:cs typeface="Candara"/>
              <a:sym typeface="Candara"/>
            </a:endParaRPr>
          </a:p>
        </p:txBody>
      </p:sp>
      <p:sp>
        <p:nvSpPr>
          <p:cNvPr id="237" name="Google Shape;237;g2a15d84f5a5_0_9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IIIT-HYDERABAD                        </a:t>
            </a:r>
            <a:endParaRPr/>
          </a:p>
        </p:txBody>
      </p:sp>
      <p:sp>
        <p:nvSpPr>
          <p:cNvPr id="238" name="Google Shape;238;g2a15d84f5a5_0_9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10</a:t>
            </a:r>
            <a:endParaRPr/>
          </a:p>
        </p:txBody>
      </p:sp>
      <p:pic>
        <p:nvPicPr>
          <p:cNvPr id="3" name="Picture 2" descr="A graph with lines and numbers&#10;&#10;Description automatically generated">
            <a:extLst>
              <a:ext uri="{FF2B5EF4-FFF2-40B4-BE49-F238E27FC236}">
                <a16:creationId xmlns:a16="http://schemas.microsoft.com/office/drawing/2014/main" id="{65E61F26-DE99-71EA-BF1B-3C338D2925D8}"/>
              </a:ext>
            </a:extLst>
          </p:cNvPr>
          <p:cNvPicPr>
            <a:picLocks noChangeAspect="1"/>
          </p:cNvPicPr>
          <p:nvPr/>
        </p:nvPicPr>
        <p:blipFill>
          <a:blip r:embed="rId3"/>
          <a:stretch>
            <a:fillRect/>
          </a:stretch>
        </p:blipFill>
        <p:spPr>
          <a:xfrm>
            <a:off x="1538288" y="1342936"/>
            <a:ext cx="9264620" cy="417212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g2a15d84f5a5_5_14"/>
          <p:cNvSpPr txBox="1">
            <a:spLocks noGrp="1"/>
          </p:cNvSpPr>
          <p:nvPr>
            <p:ph type="title"/>
          </p:nvPr>
        </p:nvSpPr>
        <p:spPr>
          <a:xfrm>
            <a:off x="838200" y="365125"/>
            <a:ext cx="9820275" cy="988875"/>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rgbClr val="00B050"/>
              </a:buClr>
              <a:buSzPts val="4400"/>
              <a:buFont typeface="Candara"/>
              <a:buNone/>
            </a:pPr>
            <a:r>
              <a:rPr lang="en-US" b="1" dirty="0">
                <a:solidFill>
                  <a:srgbClr val="00B050"/>
                </a:solidFill>
                <a:latin typeface="Candara"/>
                <a:ea typeface="Candara"/>
                <a:cs typeface="Candara"/>
                <a:sym typeface="Candara"/>
              </a:rPr>
              <a:t>ANALYSIS OF PUMP HOUSE DATA</a:t>
            </a:r>
            <a:endParaRPr dirty="0"/>
          </a:p>
        </p:txBody>
      </p:sp>
      <p:sp>
        <p:nvSpPr>
          <p:cNvPr id="261" name="Google Shape;261;g2a15d84f5a5_5_14"/>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457200" lvl="0" indent="-349250" algn="l" rtl="0">
              <a:spcBef>
                <a:spcPts val="1000"/>
              </a:spcBef>
              <a:spcAft>
                <a:spcPts val="0"/>
              </a:spcAft>
              <a:buSzPts val="1900"/>
              <a:buFont typeface="Candara"/>
              <a:buChar char="•"/>
            </a:pPr>
            <a:r>
              <a:rPr lang="en-US" sz="2900" b="1">
                <a:latin typeface="Candara"/>
                <a:ea typeface="Candara"/>
                <a:cs typeface="Candara"/>
                <a:sym typeface="Candara"/>
              </a:rPr>
              <a:t>Pump Efficiency</a:t>
            </a:r>
            <a:endParaRPr sz="2900" b="1">
              <a:latin typeface="Candara"/>
              <a:ea typeface="Candara"/>
              <a:cs typeface="Candara"/>
              <a:sym typeface="Candara"/>
            </a:endParaRPr>
          </a:p>
          <a:p>
            <a:pPr marL="457200" lvl="0" indent="0" algn="l" rtl="0">
              <a:spcBef>
                <a:spcPts val="1000"/>
              </a:spcBef>
              <a:spcAft>
                <a:spcPts val="0"/>
              </a:spcAft>
              <a:buNone/>
            </a:pPr>
            <a:r>
              <a:rPr lang="en-US">
                <a:latin typeface="Candara"/>
                <a:ea typeface="Candara"/>
                <a:cs typeface="Candara"/>
                <a:sym typeface="Candara"/>
              </a:rPr>
              <a:t>With the help of acceleration-time data,we convert this data to velocity and then discharge and find out the power at the generated at the pump pipe.</a:t>
            </a:r>
            <a:endParaRPr>
              <a:latin typeface="Candara"/>
              <a:ea typeface="Candara"/>
              <a:cs typeface="Candara"/>
              <a:sym typeface="Candara"/>
            </a:endParaRPr>
          </a:p>
          <a:p>
            <a:pPr marL="457200" lvl="0" indent="0" algn="l" rtl="0">
              <a:spcBef>
                <a:spcPts val="1000"/>
              </a:spcBef>
              <a:spcAft>
                <a:spcPts val="0"/>
              </a:spcAft>
              <a:buNone/>
            </a:pPr>
            <a:r>
              <a:rPr lang="en-US">
                <a:latin typeface="Candara"/>
                <a:ea typeface="Candara"/>
                <a:cs typeface="Candara"/>
                <a:sym typeface="Candara"/>
              </a:rPr>
              <a:t>Compare the results with the actual machine power to calculate the efficiency of the pump.</a:t>
            </a:r>
            <a:endParaRPr>
              <a:latin typeface="Candara"/>
              <a:ea typeface="Candara"/>
              <a:cs typeface="Candara"/>
              <a:sym typeface="Candara"/>
            </a:endParaRPr>
          </a:p>
          <a:p>
            <a:pPr marL="0" lvl="0" indent="0" algn="l" rtl="0">
              <a:spcBef>
                <a:spcPts val="1000"/>
              </a:spcBef>
              <a:spcAft>
                <a:spcPts val="0"/>
              </a:spcAft>
              <a:buNone/>
            </a:pPr>
            <a:endParaRPr/>
          </a:p>
        </p:txBody>
      </p:sp>
      <p:sp>
        <p:nvSpPr>
          <p:cNvPr id="262" name="Google Shape;262;g2a15d84f5a5_5_1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r>
              <a:rPr lang="en-US"/>
              <a:t>3</a:t>
            </a:r>
            <a:endParaRPr/>
          </a:p>
        </p:txBody>
      </p:sp>
      <p:pic>
        <p:nvPicPr>
          <p:cNvPr id="263" name="Google Shape;263;g2a15d84f5a5_5_14"/>
          <p:cNvPicPr preferRelativeResize="0"/>
          <p:nvPr/>
        </p:nvPicPr>
        <p:blipFill>
          <a:blip r:embed="rId3">
            <a:alphaModFix/>
          </a:blip>
          <a:stretch>
            <a:fillRect/>
          </a:stretch>
        </p:blipFill>
        <p:spPr>
          <a:xfrm>
            <a:off x="6555250" y="4415462"/>
            <a:ext cx="4579475" cy="2232988"/>
          </a:xfrm>
          <a:prstGeom prst="rect">
            <a:avLst/>
          </a:prstGeom>
          <a:noFill/>
          <a:ln>
            <a:noFill/>
          </a:ln>
        </p:spPr>
      </p:pic>
      <p:sp>
        <p:nvSpPr>
          <p:cNvPr id="264" name="Google Shape;264;g2a15d84f5a5_5_14"/>
          <p:cNvSpPr txBox="1"/>
          <p:nvPr/>
        </p:nvSpPr>
        <p:spPr>
          <a:xfrm>
            <a:off x="1668300" y="4512300"/>
            <a:ext cx="4842600" cy="79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100" dirty="0">
                <a:solidFill>
                  <a:schemeClr val="dk1"/>
                </a:solidFill>
                <a:latin typeface="Candara"/>
                <a:ea typeface="Candara"/>
                <a:cs typeface="Candara"/>
                <a:sym typeface="Candara"/>
              </a:rPr>
              <a:t>P</a:t>
            </a:r>
            <a:r>
              <a:rPr lang="en-US" sz="2200" dirty="0">
                <a:solidFill>
                  <a:schemeClr val="dk1"/>
                </a:solidFill>
                <a:latin typeface="Candara"/>
                <a:ea typeface="Candara"/>
                <a:cs typeface="Candara"/>
                <a:sym typeface="Candara"/>
              </a:rPr>
              <a:t> = </a:t>
            </a:r>
            <a:r>
              <a:rPr lang="en-US" sz="1750" b="1" dirty="0" err="1">
                <a:solidFill>
                  <a:schemeClr val="dk1"/>
                </a:solidFill>
                <a:highlight>
                  <a:srgbClr val="FFFFFF"/>
                </a:highlight>
                <a:uFill>
                  <a:noFill/>
                </a:uFill>
                <a:latin typeface="Candara"/>
                <a:ea typeface="Candara"/>
                <a:cs typeface="Candara"/>
                <a:sym typeface="Candara"/>
                <a:hlinkClick r:id="rId4">
                  <a:extLst>
                    <a:ext uri="{A12FA001-AC4F-418D-AE19-62706E023703}">
                      <ahyp:hlinkClr xmlns:ahyp="http://schemas.microsoft.com/office/drawing/2018/hyperlinkcolor" val="tx"/>
                    </a:ext>
                  </a:extLst>
                </a:hlinkClick>
              </a:rPr>
              <a:t>ρ</a:t>
            </a:r>
            <a:r>
              <a:rPr lang="en-US" sz="3300" dirty="0" err="1">
                <a:solidFill>
                  <a:schemeClr val="dk1"/>
                </a:solidFill>
                <a:latin typeface="Candara"/>
                <a:ea typeface="Candara"/>
                <a:cs typeface="Candara"/>
                <a:sym typeface="Candara"/>
              </a:rPr>
              <a:t>gh</a:t>
            </a:r>
            <a:r>
              <a:rPr lang="en-US" sz="3000" dirty="0" err="1">
                <a:solidFill>
                  <a:schemeClr val="dk1"/>
                </a:solidFill>
                <a:latin typeface="Candara"/>
                <a:ea typeface="Candara"/>
                <a:cs typeface="Candara"/>
                <a:sym typeface="Candara"/>
              </a:rPr>
              <a:t>Q</a:t>
            </a:r>
            <a:endParaRPr sz="3000" dirty="0">
              <a:solidFill>
                <a:schemeClr val="dk1"/>
              </a:solidFill>
              <a:latin typeface="Candara"/>
              <a:ea typeface="Candara"/>
              <a:cs typeface="Candara"/>
              <a:sym typeface="Candara"/>
            </a:endParaRPr>
          </a:p>
          <a:p>
            <a:pPr marL="0" lvl="0" indent="0" algn="l" rtl="0">
              <a:spcBef>
                <a:spcPts val="0"/>
              </a:spcBef>
              <a:spcAft>
                <a:spcPts val="0"/>
              </a:spcAft>
              <a:buNone/>
            </a:pPr>
            <a:r>
              <a:rPr lang="en-US" sz="3000" dirty="0">
                <a:solidFill>
                  <a:schemeClr val="dk1"/>
                </a:solidFill>
                <a:latin typeface="Candara"/>
                <a:ea typeface="Candara"/>
                <a:cs typeface="Candara"/>
                <a:sym typeface="Candara"/>
              </a:rPr>
              <a:t>Q= Discharge</a:t>
            </a:r>
            <a:endParaRPr sz="3000" dirty="0">
              <a:solidFill>
                <a:schemeClr val="dk1"/>
              </a:solidFill>
              <a:latin typeface="Candara"/>
              <a:ea typeface="Candara"/>
              <a:cs typeface="Candara"/>
              <a:sym typeface="Candara"/>
            </a:endParaRPr>
          </a:p>
          <a:p>
            <a:pPr marL="0" lvl="0" indent="0" algn="l" rtl="0">
              <a:spcBef>
                <a:spcPts val="0"/>
              </a:spcBef>
              <a:spcAft>
                <a:spcPts val="0"/>
              </a:spcAft>
              <a:buNone/>
            </a:pPr>
            <a:r>
              <a:rPr lang="en-US" sz="3000" dirty="0">
                <a:solidFill>
                  <a:schemeClr val="dk1"/>
                </a:solidFill>
                <a:latin typeface="Candara"/>
                <a:ea typeface="Candara"/>
                <a:cs typeface="Candara"/>
                <a:sym typeface="Candara"/>
              </a:rPr>
              <a:t>h = water head at which pump is working</a:t>
            </a:r>
            <a:endParaRPr sz="3000" dirty="0">
              <a:solidFill>
                <a:schemeClr val="dk1"/>
              </a:solidFill>
              <a:latin typeface="Candara"/>
              <a:ea typeface="Candara"/>
              <a:cs typeface="Candara"/>
              <a:sym typeface="Candar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g2a15d84f5a5_5_21"/>
          <p:cNvSpPr txBox="1">
            <a:spLocks noGrp="1"/>
          </p:cNvSpPr>
          <p:nvPr>
            <p:ph type="title"/>
          </p:nvPr>
        </p:nvSpPr>
        <p:spPr>
          <a:xfrm>
            <a:off x="838200" y="365125"/>
            <a:ext cx="10515600" cy="5781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990"/>
              <a:buFont typeface="Arial"/>
              <a:buNone/>
            </a:pPr>
            <a:r>
              <a:rPr lang="en-US" b="1">
                <a:solidFill>
                  <a:srgbClr val="00B050"/>
                </a:solidFill>
                <a:latin typeface="Candara"/>
                <a:ea typeface="Candara"/>
                <a:cs typeface="Candara"/>
                <a:sym typeface="Candara"/>
              </a:rPr>
              <a:t>ANALYSIS OF PUMP HOUSE DATA</a:t>
            </a:r>
            <a:endParaRPr/>
          </a:p>
        </p:txBody>
      </p:sp>
      <p:sp>
        <p:nvSpPr>
          <p:cNvPr id="270" name="Google Shape;270;g2a15d84f5a5_5_21"/>
          <p:cNvSpPr txBox="1">
            <a:spLocks noGrp="1"/>
          </p:cNvSpPr>
          <p:nvPr>
            <p:ph type="body" idx="1"/>
          </p:nvPr>
        </p:nvSpPr>
        <p:spPr>
          <a:xfrm>
            <a:off x="838200" y="1265225"/>
            <a:ext cx="10515600" cy="4911600"/>
          </a:xfrm>
          <a:prstGeom prst="rect">
            <a:avLst/>
          </a:prstGeom>
        </p:spPr>
        <p:txBody>
          <a:bodyPr spcFirstLastPara="1" wrap="square" lIns="91425" tIns="45700" rIns="91425" bIns="45700" anchor="t" anchorCtr="0">
            <a:normAutofit lnSpcReduction="10000"/>
          </a:bodyPr>
          <a:lstStyle/>
          <a:p>
            <a:pPr marL="457200" lvl="0" indent="-342900" algn="l" rtl="0">
              <a:spcBef>
                <a:spcPts val="1000"/>
              </a:spcBef>
              <a:spcAft>
                <a:spcPts val="0"/>
              </a:spcAft>
              <a:buSzPts val="1800"/>
              <a:buFont typeface="Candara"/>
              <a:buChar char="•"/>
            </a:pPr>
            <a:r>
              <a:rPr lang="en-US" b="1">
                <a:latin typeface="Candara"/>
                <a:ea typeface="Candara"/>
                <a:cs typeface="Candara"/>
                <a:sym typeface="Candara"/>
              </a:rPr>
              <a:t>Calculate the strength of concrete plinth which is supporting the structure.</a:t>
            </a:r>
            <a:endParaRPr b="1">
              <a:latin typeface="Candara"/>
              <a:ea typeface="Candara"/>
              <a:cs typeface="Candara"/>
              <a:sym typeface="Candara"/>
            </a:endParaRPr>
          </a:p>
          <a:p>
            <a:pPr marL="457200" lvl="0" indent="0" algn="l" rtl="0">
              <a:spcBef>
                <a:spcPts val="1000"/>
              </a:spcBef>
              <a:spcAft>
                <a:spcPts val="0"/>
              </a:spcAft>
              <a:buNone/>
            </a:pPr>
            <a:endParaRPr b="1">
              <a:latin typeface="Candara"/>
              <a:ea typeface="Candara"/>
              <a:cs typeface="Candara"/>
              <a:sym typeface="Candara"/>
            </a:endParaRPr>
          </a:p>
          <a:p>
            <a:pPr marL="457200" lvl="0" indent="-342900" algn="l" rtl="0">
              <a:spcBef>
                <a:spcPts val="1000"/>
              </a:spcBef>
              <a:spcAft>
                <a:spcPts val="0"/>
              </a:spcAft>
              <a:buSzPts val="1800"/>
              <a:buChar char="•"/>
            </a:pPr>
            <a:r>
              <a:rPr lang="en-US" b="1">
                <a:latin typeface="Candara"/>
                <a:ea typeface="Candara"/>
                <a:cs typeface="Candara"/>
                <a:sym typeface="Candara"/>
              </a:rPr>
              <a:t>To convert the acceleration into Force</a:t>
            </a:r>
            <a:r>
              <a:rPr lang="en-US">
                <a:latin typeface="Candara"/>
                <a:ea typeface="Candara"/>
                <a:cs typeface="Candara"/>
                <a:sym typeface="Candara"/>
              </a:rPr>
              <a:t>(by multiplying it by mass),</a:t>
            </a:r>
            <a:endParaRPr>
              <a:latin typeface="Candara"/>
              <a:ea typeface="Candara"/>
              <a:cs typeface="Candara"/>
              <a:sym typeface="Candara"/>
            </a:endParaRPr>
          </a:p>
          <a:p>
            <a:pPr marL="457200" lvl="0" indent="0" algn="l" rtl="0">
              <a:spcBef>
                <a:spcPts val="1000"/>
              </a:spcBef>
              <a:spcAft>
                <a:spcPts val="0"/>
              </a:spcAft>
              <a:buNone/>
            </a:pPr>
            <a:r>
              <a:rPr lang="en-US">
                <a:latin typeface="Candara"/>
                <a:ea typeface="Candara"/>
                <a:cs typeface="Candara"/>
                <a:sym typeface="Candara"/>
              </a:rPr>
              <a:t>we compared the force with the strength of concrete(characteristic strength of concrete * Area).</a:t>
            </a:r>
            <a:endParaRPr>
              <a:latin typeface="Candara"/>
              <a:ea typeface="Candara"/>
              <a:cs typeface="Candara"/>
              <a:sym typeface="Candara"/>
            </a:endParaRPr>
          </a:p>
          <a:p>
            <a:pPr marL="457200" lvl="0" indent="0" algn="l" rtl="0">
              <a:spcBef>
                <a:spcPts val="1000"/>
              </a:spcBef>
              <a:spcAft>
                <a:spcPts val="0"/>
              </a:spcAft>
              <a:buNone/>
            </a:pPr>
            <a:r>
              <a:rPr lang="en-US">
                <a:latin typeface="Candara"/>
                <a:ea typeface="Candara"/>
                <a:cs typeface="Candara"/>
                <a:sym typeface="Candara"/>
              </a:rPr>
              <a:t>Then we will check how much concrete is deteriorated because of the motor weight,water leakage etc. by comparing the force generated with the strength.</a:t>
            </a:r>
            <a:endParaRPr>
              <a:latin typeface="Candara"/>
              <a:ea typeface="Candara"/>
              <a:cs typeface="Candara"/>
              <a:sym typeface="Candara"/>
            </a:endParaRPr>
          </a:p>
          <a:p>
            <a:pPr marL="457200" lvl="0" indent="0" algn="l" rtl="0">
              <a:spcBef>
                <a:spcPts val="1000"/>
              </a:spcBef>
              <a:spcAft>
                <a:spcPts val="0"/>
              </a:spcAft>
              <a:buNone/>
            </a:pPr>
            <a:r>
              <a:rPr lang="en-US">
                <a:latin typeface="Candara"/>
                <a:ea typeface="Candara"/>
                <a:cs typeface="Candara"/>
                <a:sym typeface="Candara"/>
              </a:rPr>
              <a:t>At the time when the force generated is more than its strength,concrete block will fail.</a:t>
            </a:r>
            <a:endParaRPr>
              <a:latin typeface="Candara"/>
              <a:ea typeface="Candara"/>
              <a:cs typeface="Candara"/>
              <a:sym typeface="Candara"/>
            </a:endParaRPr>
          </a:p>
        </p:txBody>
      </p:sp>
      <p:sp>
        <p:nvSpPr>
          <p:cNvPr id="271" name="Google Shape;271;g2a15d84f5a5_5_2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r>
              <a:rPr lang="en-US"/>
              <a:t>3</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
          <p:cNvSpPr txBox="1">
            <a:spLocks noGrp="1"/>
          </p:cNvSpPr>
          <p:nvPr>
            <p:ph type="title"/>
          </p:nvPr>
        </p:nvSpPr>
        <p:spPr>
          <a:xfrm>
            <a:off x="914400" y="-69952"/>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B050"/>
              </a:buClr>
              <a:buSzPts val="4400"/>
              <a:buFont typeface="Candara"/>
              <a:buNone/>
            </a:pPr>
            <a:r>
              <a:rPr lang="en-US" b="1">
                <a:solidFill>
                  <a:srgbClr val="00B050"/>
                </a:solidFill>
                <a:latin typeface="Candara"/>
                <a:ea typeface="Candara"/>
                <a:cs typeface="Candara"/>
                <a:sym typeface="Candara"/>
              </a:rPr>
              <a:t>PROBLEM STATEMENT</a:t>
            </a:r>
            <a:endParaRPr>
              <a:solidFill>
                <a:srgbClr val="00B050"/>
              </a:solidFill>
            </a:endParaRPr>
          </a:p>
        </p:txBody>
      </p:sp>
      <p:sp>
        <p:nvSpPr>
          <p:cNvPr id="96" name="Google Shape;96;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IIIT-HYDERABAD                        </a:t>
            </a:r>
            <a:endParaRPr/>
          </a:p>
        </p:txBody>
      </p:sp>
      <p:sp>
        <p:nvSpPr>
          <p:cNvPr id="97" name="Google Shape;97;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2</a:t>
            </a:r>
            <a:endParaRPr/>
          </a:p>
        </p:txBody>
      </p:sp>
      <p:sp>
        <p:nvSpPr>
          <p:cNvPr id="98" name="Google Shape;98;p2"/>
          <p:cNvSpPr txBox="1"/>
          <p:nvPr/>
        </p:nvSpPr>
        <p:spPr>
          <a:xfrm>
            <a:off x="0" y="564575"/>
            <a:ext cx="11729400" cy="615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3600" b="1">
                <a:solidFill>
                  <a:schemeClr val="dk1"/>
                </a:solidFill>
                <a:latin typeface="Candara"/>
                <a:ea typeface="Candara"/>
                <a:cs typeface="Candara"/>
                <a:sym typeface="Candara"/>
              </a:rPr>
              <a:t>Context: </a:t>
            </a:r>
            <a:endParaRPr>
              <a:latin typeface="Candara"/>
              <a:ea typeface="Candara"/>
              <a:cs typeface="Candara"/>
              <a:sym typeface="Candara"/>
            </a:endParaRPr>
          </a:p>
          <a:p>
            <a:pPr marL="0" marR="0" lvl="0" indent="0" algn="l" rtl="0">
              <a:spcBef>
                <a:spcPts val="0"/>
              </a:spcBef>
              <a:spcAft>
                <a:spcPts val="0"/>
              </a:spcAft>
              <a:buNone/>
            </a:pPr>
            <a:r>
              <a:rPr lang="en-US" sz="3600">
                <a:solidFill>
                  <a:schemeClr val="dk1"/>
                </a:solidFill>
                <a:latin typeface="Candara"/>
                <a:ea typeface="Candara"/>
                <a:cs typeface="Candara"/>
                <a:sym typeface="Candara"/>
              </a:rPr>
              <a:t>PUMP Houses are often mounted with high capacity pumps to operate continuously with minimum monitoring and care. The continuous run of pumps create impact on the structures or buildings that the pump are housed. </a:t>
            </a:r>
            <a:endParaRPr sz="3600">
              <a:solidFill>
                <a:schemeClr val="dk1"/>
              </a:solidFill>
              <a:latin typeface="Candara"/>
              <a:ea typeface="Candara"/>
              <a:cs typeface="Candara"/>
              <a:sym typeface="Candara"/>
            </a:endParaRPr>
          </a:p>
          <a:p>
            <a:pPr marL="0" marR="0" lvl="0" indent="0" algn="l" rtl="0">
              <a:spcBef>
                <a:spcPts val="0"/>
              </a:spcBef>
              <a:spcAft>
                <a:spcPts val="0"/>
              </a:spcAft>
              <a:buNone/>
            </a:pPr>
            <a:endParaRPr sz="3600">
              <a:solidFill>
                <a:schemeClr val="dk1"/>
              </a:solidFill>
              <a:latin typeface="Candara"/>
              <a:ea typeface="Candara"/>
              <a:cs typeface="Candara"/>
              <a:sym typeface="Candara"/>
            </a:endParaRPr>
          </a:p>
          <a:p>
            <a:pPr marL="0" marR="0" lvl="0" indent="0" algn="l" rtl="0">
              <a:spcBef>
                <a:spcPts val="0"/>
              </a:spcBef>
              <a:spcAft>
                <a:spcPts val="0"/>
              </a:spcAft>
              <a:buNone/>
            </a:pPr>
            <a:r>
              <a:rPr lang="en-US" sz="3600" b="1">
                <a:solidFill>
                  <a:schemeClr val="dk1"/>
                </a:solidFill>
                <a:latin typeface="Candara"/>
                <a:ea typeface="Candara"/>
                <a:cs typeface="Candara"/>
                <a:sym typeface="Candara"/>
              </a:rPr>
              <a:t>Problem Statement:</a:t>
            </a:r>
            <a:r>
              <a:rPr lang="en-US" sz="3600">
                <a:solidFill>
                  <a:schemeClr val="dk1"/>
                </a:solidFill>
                <a:latin typeface="Candara"/>
                <a:ea typeface="Candara"/>
                <a:cs typeface="Candara"/>
                <a:sym typeface="Candara"/>
              </a:rPr>
              <a:t> Assessing the Effects of Pump Vibration on the accessories environments like Discharge sections, base and adjacent Area.</a:t>
            </a:r>
            <a:endParaRPr sz="3600">
              <a:solidFill>
                <a:schemeClr val="dk1"/>
              </a:solidFill>
              <a:latin typeface="Candara"/>
              <a:ea typeface="Candara"/>
              <a:cs typeface="Candara"/>
              <a:sym typeface="Candara"/>
            </a:endParaRPr>
          </a:p>
          <a:p>
            <a:pPr marL="0" marR="0" lvl="0" indent="0" algn="l" rtl="0">
              <a:spcBef>
                <a:spcPts val="0"/>
              </a:spcBef>
              <a:spcAft>
                <a:spcPts val="0"/>
              </a:spcAft>
              <a:buNone/>
            </a:pPr>
            <a:endParaRPr/>
          </a:p>
          <a:p>
            <a:pPr marL="0" marR="0" lvl="0" indent="0" algn="l" rtl="0">
              <a:spcBef>
                <a:spcPts val="0"/>
              </a:spcBef>
              <a:spcAft>
                <a:spcPts val="0"/>
              </a:spcAft>
              <a:buNone/>
            </a:pPr>
            <a:endParaRPr sz="28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g2a15d84f5a5_0_121"/>
          <p:cNvSpPr txBox="1">
            <a:spLocks noGrp="1"/>
          </p:cNvSpPr>
          <p:nvPr>
            <p:ph type="title"/>
          </p:nvPr>
        </p:nvSpPr>
        <p:spPr>
          <a:xfrm>
            <a:off x="838200" y="365125"/>
            <a:ext cx="10515600" cy="5781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b="1">
                <a:solidFill>
                  <a:srgbClr val="00B050"/>
                </a:solidFill>
                <a:latin typeface="Candara"/>
                <a:ea typeface="Candara"/>
                <a:cs typeface="Candara"/>
                <a:sym typeface="Candara"/>
              </a:rPr>
              <a:t>ANALYSIS OF PUMP HOUSE DATA</a:t>
            </a:r>
            <a:endParaRPr/>
          </a:p>
        </p:txBody>
      </p:sp>
      <p:sp>
        <p:nvSpPr>
          <p:cNvPr id="277" name="Google Shape;277;g2a15d84f5a5_0_121"/>
          <p:cNvSpPr txBox="1">
            <a:spLocks noGrp="1"/>
          </p:cNvSpPr>
          <p:nvPr>
            <p:ph type="body" idx="1"/>
          </p:nvPr>
        </p:nvSpPr>
        <p:spPr>
          <a:xfrm>
            <a:off x="838200" y="1265225"/>
            <a:ext cx="10515600" cy="4911600"/>
          </a:xfrm>
          <a:prstGeom prst="rect">
            <a:avLst/>
          </a:prstGeom>
        </p:spPr>
        <p:txBody>
          <a:bodyPr spcFirstLastPara="1" wrap="square" lIns="91425" tIns="45700" rIns="91425" bIns="45700" anchor="t" anchorCtr="0">
            <a:normAutofit lnSpcReduction="10000"/>
          </a:bodyPr>
          <a:lstStyle/>
          <a:p>
            <a:pPr marL="457200" lvl="0" indent="0" algn="l" rtl="0">
              <a:spcBef>
                <a:spcPts val="1000"/>
              </a:spcBef>
              <a:spcAft>
                <a:spcPts val="0"/>
              </a:spcAft>
              <a:buNone/>
            </a:pPr>
            <a:r>
              <a:rPr lang="en-US" b="1">
                <a:latin typeface="Candara"/>
                <a:ea typeface="Candara"/>
                <a:cs typeface="Candara"/>
                <a:sym typeface="Candara"/>
              </a:rPr>
              <a:t>Data:</a:t>
            </a:r>
            <a:endParaRPr b="1">
              <a:latin typeface="Candara"/>
              <a:ea typeface="Candara"/>
              <a:cs typeface="Candara"/>
              <a:sym typeface="Candara"/>
            </a:endParaRPr>
          </a:p>
          <a:p>
            <a:pPr marL="457200" lvl="0" indent="0" algn="l" rtl="0">
              <a:spcBef>
                <a:spcPts val="1000"/>
              </a:spcBef>
              <a:spcAft>
                <a:spcPts val="0"/>
              </a:spcAft>
              <a:buNone/>
            </a:pPr>
            <a:r>
              <a:rPr lang="en-US">
                <a:latin typeface="Candara"/>
                <a:ea typeface="Candara"/>
                <a:cs typeface="Candara"/>
                <a:sym typeface="Candara"/>
              </a:rPr>
              <a:t>Mass of Concrete Block = 120kg</a:t>
            </a:r>
            <a:endParaRPr>
              <a:latin typeface="Candara"/>
              <a:ea typeface="Candara"/>
              <a:cs typeface="Candara"/>
              <a:sym typeface="Candara"/>
            </a:endParaRPr>
          </a:p>
          <a:p>
            <a:pPr marL="457200" lvl="0" indent="0" algn="l" rtl="0">
              <a:spcBef>
                <a:spcPts val="1000"/>
              </a:spcBef>
              <a:spcAft>
                <a:spcPts val="0"/>
              </a:spcAft>
              <a:buNone/>
            </a:pPr>
            <a:r>
              <a:rPr lang="en-US">
                <a:latin typeface="Candara"/>
                <a:ea typeface="Candara"/>
                <a:cs typeface="Candara"/>
                <a:sym typeface="Candara"/>
              </a:rPr>
              <a:t>Avg. Acceleration Value = 9.83</a:t>
            </a:r>
            <a:endParaRPr>
              <a:latin typeface="Candara"/>
              <a:ea typeface="Candara"/>
              <a:cs typeface="Candara"/>
              <a:sym typeface="Candara"/>
            </a:endParaRPr>
          </a:p>
          <a:p>
            <a:pPr marL="457200" lvl="0" indent="0" algn="l" rtl="0">
              <a:spcBef>
                <a:spcPts val="1000"/>
              </a:spcBef>
              <a:spcAft>
                <a:spcPts val="0"/>
              </a:spcAft>
              <a:buNone/>
            </a:pPr>
            <a:r>
              <a:rPr lang="en-US">
                <a:latin typeface="Candara"/>
                <a:ea typeface="Candara"/>
                <a:cs typeface="Candara"/>
                <a:sym typeface="Candara"/>
              </a:rPr>
              <a:t>Grade of Concrete = M30</a:t>
            </a:r>
            <a:endParaRPr>
              <a:latin typeface="Candara"/>
              <a:ea typeface="Candara"/>
              <a:cs typeface="Candara"/>
              <a:sym typeface="Candara"/>
            </a:endParaRPr>
          </a:p>
          <a:p>
            <a:pPr marL="457200" lvl="0" indent="0" algn="l" rtl="0">
              <a:spcBef>
                <a:spcPts val="1000"/>
              </a:spcBef>
              <a:spcAft>
                <a:spcPts val="0"/>
              </a:spcAft>
              <a:buNone/>
            </a:pPr>
            <a:r>
              <a:rPr lang="en-US">
                <a:latin typeface="Candara"/>
                <a:ea typeface="Candara"/>
                <a:cs typeface="Candara"/>
                <a:sym typeface="Candara"/>
              </a:rPr>
              <a:t>Area of Concrete Block = 1X1 m</a:t>
            </a:r>
            <a:endParaRPr>
              <a:latin typeface="Candara"/>
              <a:ea typeface="Candara"/>
              <a:cs typeface="Candara"/>
              <a:sym typeface="Candara"/>
            </a:endParaRPr>
          </a:p>
          <a:p>
            <a:pPr marL="457200" lvl="0" indent="0" algn="l" rtl="0">
              <a:spcBef>
                <a:spcPts val="1000"/>
              </a:spcBef>
              <a:spcAft>
                <a:spcPts val="0"/>
              </a:spcAft>
              <a:buNone/>
            </a:pPr>
            <a:r>
              <a:rPr lang="en-US">
                <a:latin typeface="Candara"/>
                <a:ea typeface="Candara"/>
                <a:cs typeface="Candara"/>
                <a:sym typeface="Candara"/>
              </a:rPr>
              <a:t>Strength = 30*1000*1000 = 30,000N</a:t>
            </a:r>
            <a:endParaRPr>
              <a:latin typeface="Candara"/>
              <a:ea typeface="Candara"/>
              <a:cs typeface="Candara"/>
              <a:sym typeface="Candara"/>
            </a:endParaRPr>
          </a:p>
          <a:p>
            <a:pPr marL="457200" lvl="0" indent="0" algn="l" rtl="0">
              <a:spcBef>
                <a:spcPts val="1000"/>
              </a:spcBef>
              <a:spcAft>
                <a:spcPts val="0"/>
              </a:spcAft>
              <a:buNone/>
            </a:pPr>
            <a:r>
              <a:rPr lang="en-US">
                <a:latin typeface="Candara"/>
                <a:ea typeface="Candara"/>
                <a:cs typeface="Candara"/>
                <a:sym typeface="Candara"/>
              </a:rPr>
              <a:t>Force generated in Concrete Block Because of Motor = 120*9.835 = 120.30 N</a:t>
            </a:r>
            <a:endParaRPr>
              <a:latin typeface="Candara"/>
              <a:ea typeface="Candara"/>
              <a:cs typeface="Candara"/>
              <a:sym typeface="Candara"/>
            </a:endParaRPr>
          </a:p>
          <a:p>
            <a:pPr marL="457200" lvl="0" indent="0" algn="l" rtl="0">
              <a:spcBef>
                <a:spcPts val="1000"/>
              </a:spcBef>
              <a:spcAft>
                <a:spcPts val="0"/>
              </a:spcAft>
              <a:buNone/>
            </a:pPr>
            <a:r>
              <a:rPr lang="en-US">
                <a:latin typeface="Candara"/>
                <a:ea typeface="Candara"/>
                <a:cs typeface="Candara"/>
                <a:sym typeface="Candara"/>
              </a:rPr>
              <a:t>For Now the strength is at par with force generated so block is safe.</a:t>
            </a:r>
            <a:endParaRPr>
              <a:latin typeface="Candara"/>
              <a:ea typeface="Candara"/>
              <a:cs typeface="Candara"/>
              <a:sym typeface="Candara"/>
            </a:endParaRPr>
          </a:p>
        </p:txBody>
      </p:sp>
      <p:sp>
        <p:nvSpPr>
          <p:cNvPr id="278" name="Google Shape;278;g2a15d84f5a5_0_12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r>
              <a:rPr lang="en-US"/>
              <a:t>3</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g2a15d84f5a5_5_27"/>
          <p:cNvSpPr txBox="1">
            <a:spLocks noGrp="1"/>
          </p:cNvSpPr>
          <p:nvPr>
            <p:ph type="title"/>
          </p:nvPr>
        </p:nvSpPr>
        <p:spPr>
          <a:xfrm>
            <a:off x="838200" y="365125"/>
            <a:ext cx="10515600" cy="3651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990"/>
              <a:buFont typeface="Arial"/>
              <a:buNone/>
            </a:pPr>
            <a:r>
              <a:rPr lang="en-US" b="1">
                <a:solidFill>
                  <a:srgbClr val="00B050"/>
                </a:solidFill>
                <a:latin typeface="Candara"/>
                <a:ea typeface="Candara"/>
                <a:cs typeface="Candara"/>
                <a:sym typeface="Candara"/>
              </a:rPr>
              <a:t>ANALYSIS OF PUMP HOUSE DATA</a:t>
            </a:r>
            <a:endParaRPr/>
          </a:p>
        </p:txBody>
      </p:sp>
      <p:sp>
        <p:nvSpPr>
          <p:cNvPr id="284" name="Google Shape;284;g2a15d84f5a5_5_27"/>
          <p:cNvSpPr txBox="1">
            <a:spLocks noGrp="1"/>
          </p:cNvSpPr>
          <p:nvPr>
            <p:ph type="body" idx="1"/>
          </p:nvPr>
        </p:nvSpPr>
        <p:spPr>
          <a:xfrm>
            <a:off x="838200" y="1055300"/>
            <a:ext cx="10515600" cy="5121600"/>
          </a:xfrm>
          <a:prstGeom prst="rect">
            <a:avLst/>
          </a:prstGeom>
        </p:spPr>
        <p:txBody>
          <a:bodyPr spcFirstLastPara="1" wrap="square" lIns="91425" tIns="45700" rIns="91425" bIns="45700" anchor="t" anchorCtr="0">
            <a:normAutofit fontScale="92500" lnSpcReduction="20000"/>
          </a:bodyPr>
          <a:lstStyle/>
          <a:p>
            <a:pPr marL="457200" lvl="0" indent="-342900" algn="l" rtl="0">
              <a:spcBef>
                <a:spcPts val="1000"/>
              </a:spcBef>
              <a:spcAft>
                <a:spcPts val="0"/>
              </a:spcAft>
              <a:buSzPts val="1800"/>
              <a:buFont typeface="Candara"/>
              <a:buChar char="•"/>
            </a:pPr>
            <a:r>
              <a:rPr lang="en-US" b="1" dirty="0">
                <a:latin typeface="Candara"/>
                <a:ea typeface="Candara"/>
                <a:cs typeface="Candara"/>
                <a:sym typeface="Candara"/>
              </a:rPr>
              <a:t>Transfer of forces (in pipe)</a:t>
            </a:r>
            <a:endParaRPr b="1" dirty="0">
              <a:latin typeface="Candara"/>
              <a:ea typeface="Candara"/>
              <a:cs typeface="Candara"/>
              <a:sym typeface="Candara"/>
            </a:endParaRPr>
          </a:p>
          <a:p>
            <a:pPr marL="457200" lvl="0" indent="0" algn="l" rtl="0">
              <a:spcBef>
                <a:spcPts val="1000"/>
              </a:spcBef>
              <a:spcAft>
                <a:spcPts val="0"/>
              </a:spcAft>
              <a:buNone/>
            </a:pPr>
            <a:r>
              <a:rPr lang="en-US" dirty="0">
                <a:latin typeface="Candara"/>
                <a:ea typeface="Candara"/>
                <a:cs typeface="Candara"/>
                <a:sym typeface="Candara"/>
              </a:rPr>
              <a:t>The acceleration value which we got from the pump house water pipe is larger as compared to the acceleration value which we have taken from the sensor deployed at the body of pump.</a:t>
            </a:r>
            <a:endParaRPr dirty="0">
              <a:latin typeface="Candara"/>
              <a:ea typeface="Candara"/>
              <a:cs typeface="Candara"/>
              <a:sym typeface="Candara"/>
            </a:endParaRPr>
          </a:p>
          <a:p>
            <a:pPr marL="457200" lvl="0" indent="0" algn="l" rtl="0">
              <a:spcBef>
                <a:spcPts val="1000"/>
              </a:spcBef>
              <a:spcAft>
                <a:spcPts val="0"/>
              </a:spcAft>
              <a:buNone/>
            </a:pPr>
            <a:r>
              <a:rPr lang="en-US" dirty="0">
                <a:latin typeface="Candara"/>
                <a:ea typeface="Candara"/>
                <a:cs typeface="Candara"/>
                <a:sym typeface="Candara"/>
              </a:rPr>
              <a:t>Because the water is flowing through the </a:t>
            </a:r>
            <a:r>
              <a:rPr lang="en-US" dirty="0" err="1">
                <a:latin typeface="Candara"/>
                <a:ea typeface="Candara"/>
                <a:cs typeface="Candara"/>
                <a:sym typeface="Candara"/>
              </a:rPr>
              <a:t>pipe,so</a:t>
            </a:r>
            <a:r>
              <a:rPr lang="en-US" dirty="0">
                <a:latin typeface="Candara"/>
                <a:ea typeface="Candara"/>
                <a:cs typeface="Candara"/>
                <a:sym typeface="Candara"/>
              </a:rPr>
              <a:t> it create more vibration at the pipes as compared to its source of energy.</a:t>
            </a:r>
            <a:endParaRPr dirty="0">
              <a:latin typeface="Candara"/>
              <a:ea typeface="Candara"/>
              <a:cs typeface="Candara"/>
              <a:sym typeface="Candara"/>
            </a:endParaRPr>
          </a:p>
          <a:p>
            <a:pPr marL="457200" lvl="0" indent="-342900" algn="l" rtl="0">
              <a:spcBef>
                <a:spcPts val="1000"/>
              </a:spcBef>
              <a:spcAft>
                <a:spcPts val="0"/>
              </a:spcAft>
              <a:buSzPts val="1800"/>
              <a:buFont typeface="Candara"/>
              <a:buChar char="•"/>
            </a:pPr>
            <a:r>
              <a:rPr lang="en-US" b="1" dirty="0">
                <a:latin typeface="Candara"/>
                <a:ea typeface="Candara"/>
                <a:cs typeface="Candara"/>
                <a:sym typeface="Candara"/>
              </a:rPr>
              <a:t>Transfer of Forces in Concrete Block:</a:t>
            </a:r>
            <a:endParaRPr b="1" dirty="0">
              <a:latin typeface="Candara"/>
              <a:ea typeface="Candara"/>
              <a:cs typeface="Candara"/>
              <a:sym typeface="Candara"/>
            </a:endParaRPr>
          </a:p>
          <a:p>
            <a:pPr marL="457200" lvl="0" indent="0" algn="l" rtl="0">
              <a:spcBef>
                <a:spcPts val="1000"/>
              </a:spcBef>
              <a:spcAft>
                <a:spcPts val="0"/>
              </a:spcAft>
              <a:buNone/>
            </a:pPr>
            <a:r>
              <a:rPr lang="en-US" dirty="0">
                <a:latin typeface="Candara"/>
                <a:ea typeface="Candara"/>
                <a:cs typeface="Candara"/>
                <a:sym typeface="Candara"/>
              </a:rPr>
              <a:t>The acceleration value which we got is less than the values which is coming from the pipe and the water pump motor, because of the stiffness of the concrete, less acceleration is generating in the concrete block as well due to some losses also acceleration got reduced in the concrete block.</a:t>
            </a:r>
            <a:endParaRPr dirty="0">
              <a:latin typeface="Candara"/>
              <a:ea typeface="Candara"/>
              <a:cs typeface="Candara"/>
              <a:sym typeface="Candara"/>
            </a:endParaRPr>
          </a:p>
          <a:p>
            <a:pPr marL="0" lvl="0" indent="0" algn="l" rtl="0">
              <a:spcBef>
                <a:spcPts val="1000"/>
              </a:spcBef>
              <a:spcAft>
                <a:spcPts val="0"/>
              </a:spcAft>
              <a:buNone/>
            </a:pPr>
            <a:endParaRPr b="1" dirty="0">
              <a:latin typeface="Candara"/>
              <a:ea typeface="Candara"/>
              <a:cs typeface="Candara"/>
              <a:sym typeface="Candara"/>
            </a:endParaRPr>
          </a:p>
          <a:p>
            <a:pPr marL="0" lvl="0" indent="0" algn="l" rtl="0">
              <a:spcBef>
                <a:spcPts val="1000"/>
              </a:spcBef>
              <a:spcAft>
                <a:spcPts val="0"/>
              </a:spcAft>
              <a:buNone/>
            </a:pPr>
            <a:r>
              <a:rPr lang="en-US" dirty="0">
                <a:latin typeface="Candara"/>
                <a:ea typeface="Candara"/>
                <a:cs typeface="Candara"/>
                <a:sym typeface="Candara"/>
              </a:rPr>
              <a:t>      </a:t>
            </a:r>
            <a:endParaRPr dirty="0">
              <a:latin typeface="Candara"/>
              <a:ea typeface="Candara"/>
              <a:cs typeface="Candara"/>
              <a:sym typeface="Candara"/>
            </a:endParaRPr>
          </a:p>
        </p:txBody>
      </p:sp>
      <p:sp>
        <p:nvSpPr>
          <p:cNvPr id="285" name="Google Shape;285;g2a15d84f5a5_5_2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r>
              <a:rPr lang="en-US"/>
              <a:t>3</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11"/>
          <p:cNvSpPr txBox="1">
            <a:spLocks noGrp="1"/>
          </p:cNvSpPr>
          <p:nvPr>
            <p:ph type="title"/>
          </p:nvPr>
        </p:nvSpPr>
        <p:spPr>
          <a:xfrm>
            <a:off x="838200" y="2103437"/>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B050"/>
              </a:buClr>
              <a:buSzPts val="5400"/>
              <a:buFont typeface="Candara"/>
              <a:buNone/>
            </a:pPr>
            <a:r>
              <a:rPr lang="en-US" sz="5400" b="1">
                <a:solidFill>
                  <a:srgbClr val="00B050"/>
                </a:solidFill>
                <a:latin typeface="Candara"/>
                <a:ea typeface="Candara"/>
                <a:cs typeface="Candara"/>
                <a:sym typeface="Candara"/>
              </a:rPr>
              <a:t>THANKYOU</a:t>
            </a:r>
            <a:endParaRPr sz="5400" b="1">
              <a:solidFill>
                <a:srgbClr val="00B050"/>
              </a:solidFill>
              <a:latin typeface="Candara"/>
              <a:ea typeface="Candara"/>
              <a:cs typeface="Candara"/>
              <a:sym typeface="Candara"/>
            </a:endParaRPr>
          </a:p>
        </p:txBody>
      </p:sp>
      <p:sp>
        <p:nvSpPr>
          <p:cNvPr id="291" name="Google Shape;291;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IIIT-HYDERABAD                        </a:t>
            </a:r>
            <a:endParaRPr/>
          </a:p>
        </p:txBody>
      </p:sp>
      <p:sp>
        <p:nvSpPr>
          <p:cNvPr id="292" name="Google Shape;292;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11</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3"/>
          <p:cNvSpPr txBox="1">
            <a:spLocks noGrp="1"/>
          </p:cNvSpPr>
          <p:nvPr>
            <p:ph type="title"/>
          </p:nvPr>
        </p:nvSpPr>
        <p:spPr>
          <a:xfrm>
            <a:off x="838200" y="1365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B050"/>
              </a:buClr>
              <a:buSzPts val="4400"/>
              <a:buFont typeface="Candara"/>
              <a:buNone/>
            </a:pPr>
            <a:r>
              <a:rPr lang="en-US" b="1">
                <a:solidFill>
                  <a:srgbClr val="00B050"/>
                </a:solidFill>
                <a:latin typeface="Candara"/>
                <a:ea typeface="Candara"/>
                <a:cs typeface="Candara"/>
                <a:sym typeface="Candara"/>
              </a:rPr>
              <a:t>MOTIVATION </a:t>
            </a:r>
            <a:endParaRPr b="1">
              <a:solidFill>
                <a:srgbClr val="FF0000"/>
              </a:solidFill>
              <a:latin typeface="Candara"/>
              <a:ea typeface="Candara"/>
              <a:cs typeface="Candara"/>
              <a:sym typeface="Candara"/>
            </a:endParaRPr>
          </a:p>
        </p:txBody>
      </p:sp>
      <p:sp>
        <p:nvSpPr>
          <p:cNvPr id="104" name="Google Shape;104;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IIIT-HYDERABAD                       </a:t>
            </a:r>
            <a:endParaRPr/>
          </a:p>
        </p:txBody>
      </p:sp>
      <p:sp>
        <p:nvSpPr>
          <p:cNvPr id="105" name="Google Shape;105;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3</a:t>
            </a:r>
            <a:endParaRPr/>
          </a:p>
        </p:txBody>
      </p:sp>
      <p:sp>
        <p:nvSpPr>
          <p:cNvPr id="106" name="Google Shape;106;p3"/>
          <p:cNvSpPr txBox="1"/>
          <p:nvPr/>
        </p:nvSpPr>
        <p:spPr>
          <a:xfrm>
            <a:off x="716000" y="1462100"/>
            <a:ext cx="3000000" cy="44514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4400" b="1">
                <a:solidFill>
                  <a:srgbClr val="00B050"/>
                </a:solidFill>
                <a:latin typeface="Calibri"/>
                <a:ea typeface="Calibri"/>
                <a:cs typeface="Calibri"/>
                <a:sym typeface="Calibri"/>
              </a:rPr>
              <a:t>Ensuring Optimum Efficiency &amp; Daily Health Monitoring</a:t>
            </a:r>
            <a:br>
              <a:rPr lang="en-US" sz="4400">
                <a:solidFill>
                  <a:schemeClr val="dk1"/>
                </a:solidFill>
                <a:latin typeface="Calibri"/>
                <a:ea typeface="Calibri"/>
                <a:cs typeface="Calibri"/>
                <a:sym typeface="Calibri"/>
              </a:rPr>
            </a:br>
            <a:endParaRPr sz="4400" b="1">
              <a:solidFill>
                <a:srgbClr val="FF0000"/>
              </a:solidFill>
              <a:latin typeface="Candara"/>
              <a:ea typeface="Candara"/>
              <a:cs typeface="Candara"/>
              <a:sym typeface="Candara"/>
            </a:endParaRPr>
          </a:p>
        </p:txBody>
      </p:sp>
      <p:sp>
        <p:nvSpPr>
          <p:cNvPr id="107" name="Google Shape;107;p3"/>
          <p:cNvSpPr txBox="1"/>
          <p:nvPr/>
        </p:nvSpPr>
        <p:spPr>
          <a:xfrm>
            <a:off x="4862875" y="1327600"/>
            <a:ext cx="6735000" cy="4866600"/>
          </a:xfrm>
          <a:prstGeom prst="rect">
            <a:avLst/>
          </a:prstGeom>
          <a:noFill/>
          <a:ln>
            <a:noFill/>
          </a:ln>
        </p:spPr>
        <p:txBody>
          <a:bodyPr spcFirstLastPara="1" wrap="square" lIns="91425" tIns="91425" rIns="91425" bIns="91425" anchor="t" anchorCtr="0">
            <a:noAutofit/>
          </a:bodyPr>
          <a:lstStyle/>
          <a:p>
            <a:pPr marL="457200" lvl="0" indent="-406400" algn="l" rtl="0">
              <a:spcBef>
                <a:spcPts val="0"/>
              </a:spcBef>
              <a:spcAft>
                <a:spcPts val="0"/>
              </a:spcAft>
              <a:buClr>
                <a:schemeClr val="dk1"/>
              </a:buClr>
              <a:buSzPts val="2800"/>
              <a:buFont typeface="Candara"/>
              <a:buChar char="●"/>
            </a:pPr>
            <a:r>
              <a:rPr lang="en-US" sz="2800">
                <a:solidFill>
                  <a:schemeClr val="dk1"/>
                </a:solidFill>
                <a:latin typeface="Candara"/>
                <a:ea typeface="Candara"/>
                <a:cs typeface="Candara"/>
                <a:sym typeface="Candara"/>
              </a:rPr>
              <a:t>There is often a fear or doubt in mind of an engineer regarding the vibration caused by pumps in the connected structural elements.</a:t>
            </a:r>
            <a:endParaRPr sz="2800">
              <a:solidFill>
                <a:schemeClr val="dk1"/>
              </a:solidFill>
              <a:latin typeface="Candara"/>
              <a:ea typeface="Candara"/>
              <a:cs typeface="Candara"/>
              <a:sym typeface="Candara"/>
            </a:endParaRPr>
          </a:p>
          <a:p>
            <a:pPr marL="457200" lvl="0" indent="-406400" algn="l" rtl="0">
              <a:spcBef>
                <a:spcPts val="0"/>
              </a:spcBef>
              <a:spcAft>
                <a:spcPts val="0"/>
              </a:spcAft>
              <a:buClr>
                <a:schemeClr val="dk1"/>
              </a:buClr>
              <a:buSzPts val="2800"/>
              <a:buFont typeface="Candara"/>
              <a:buChar char="●"/>
            </a:pPr>
            <a:r>
              <a:rPr lang="en-US" sz="2800">
                <a:solidFill>
                  <a:schemeClr val="dk1"/>
                </a:solidFill>
                <a:latin typeface="Candara"/>
                <a:ea typeface="Candara"/>
                <a:cs typeface="Candara"/>
                <a:sym typeface="Candara"/>
              </a:rPr>
              <a:t>One need to provide that much “capacity” in terms of reinforcement and material to the related structural elements so that the vibration of pump do not affect the workability of these structural elements.</a:t>
            </a:r>
            <a:endParaRPr sz="2800">
              <a:solidFill>
                <a:schemeClr val="dk1"/>
              </a:solidFill>
              <a:latin typeface="Candara"/>
              <a:ea typeface="Candara"/>
              <a:cs typeface="Candara"/>
              <a:sym typeface="Candar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4"/>
          <p:cNvSpPr txBox="1">
            <a:spLocks noGrp="1"/>
          </p:cNvSpPr>
          <p:nvPr>
            <p:ph type="title"/>
          </p:nvPr>
        </p:nvSpPr>
        <p:spPr>
          <a:xfrm>
            <a:off x="838200" y="-42453"/>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B050"/>
              </a:buClr>
              <a:buSzPts val="4400"/>
              <a:buFont typeface="Candara"/>
              <a:buNone/>
            </a:pPr>
            <a:r>
              <a:rPr lang="en-US" b="1">
                <a:solidFill>
                  <a:srgbClr val="00B050"/>
                </a:solidFill>
                <a:latin typeface="Candara"/>
                <a:ea typeface="Candara"/>
                <a:cs typeface="Candara"/>
                <a:sym typeface="Candara"/>
              </a:rPr>
              <a:t>OBJECTIVE – </a:t>
            </a:r>
            <a:r>
              <a:rPr lang="en-US">
                <a:solidFill>
                  <a:srgbClr val="00B050"/>
                </a:solidFill>
                <a:latin typeface="Candara"/>
                <a:ea typeface="Candara"/>
                <a:cs typeface="Candara"/>
                <a:sym typeface="Candara"/>
              </a:rPr>
              <a:t>Structural Health Monitoring </a:t>
            </a:r>
            <a:endParaRPr>
              <a:solidFill>
                <a:srgbClr val="00B050"/>
              </a:solidFill>
              <a:latin typeface="Candara"/>
              <a:ea typeface="Candara"/>
              <a:cs typeface="Candara"/>
              <a:sym typeface="Candara"/>
            </a:endParaRPr>
          </a:p>
        </p:txBody>
      </p:sp>
      <p:sp>
        <p:nvSpPr>
          <p:cNvPr id="113" name="Google Shape;11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IIIT-HYDERABAD                        </a:t>
            </a:r>
            <a:endParaRPr/>
          </a:p>
        </p:txBody>
      </p:sp>
      <p:sp>
        <p:nvSpPr>
          <p:cNvPr id="114" name="Google Shape;11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4</a:t>
            </a:r>
            <a:endParaRPr/>
          </a:p>
        </p:txBody>
      </p:sp>
      <p:sp>
        <p:nvSpPr>
          <p:cNvPr id="115" name="Google Shape;115;p4"/>
          <p:cNvSpPr txBox="1">
            <a:spLocks noGrp="1"/>
          </p:cNvSpPr>
          <p:nvPr>
            <p:ph type="body" idx="1"/>
          </p:nvPr>
        </p:nvSpPr>
        <p:spPr>
          <a:xfrm>
            <a:off x="838200" y="1283110"/>
            <a:ext cx="10515600" cy="4893853"/>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SzPts val="1800"/>
              <a:buFont typeface="Candara"/>
              <a:buChar char="•"/>
            </a:pPr>
            <a:r>
              <a:rPr lang="en-US" b="1">
                <a:latin typeface="Candara"/>
                <a:ea typeface="Candara"/>
                <a:cs typeface="Candara"/>
                <a:sym typeface="Candara"/>
              </a:rPr>
              <a:t>Power Efficiency of pump: </a:t>
            </a:r>
            <a:r>
              <a:rPr lang="en-US">
                <a:latin typeface="Candara"/>
                <a:ea typeface="Candara"/>
                <a:cs typeface="Candara"/>
                <a:sym typeface="Candara"/>
              </a:rPr>
              <a:t>The goal is to finding out the power efficiency of pump. </a:t>
            </a:r>
            <a:endParaRPr>
              <a:latin typeface="Candara"/>
              <a:ea typeface="Candara"/>
              <a:cs typeface="Candara"/>
              <a:sym typeface="Candara"/>
            </a:endParaRPr>
          </a:p>
          <a:p>
            <a:pPr marL="228600" lvl="0" indent="0" algn="l" rtl="0">
              <a:lnSpc>
                <a:spcPct val="90000"/>
              </a:lnSpc>
              <a:spcBef>
                <a:spcPts val="1000"/>
              </a:spcBef>
              <a:spcAft>
                <a:spcPts val="0"/>
              </a:spcAft>
              <a:buNone/>
            </a:pPr>
            <a:endParaRPr b="1">
              <a:latin typeface="Candara"/>
              <a:ea typeface="Candara"/>
              <a:cs typeface="Candara"/>
              <a:sym typeface="Candara"/>
            </a:endParaRPr>
          </a:p>
          <a:p>
            <a:pPr marL="457200" lvl="0" indent="-342900" algn="l" rtl="0">
              <a:lnSpc>
                <a:spcPct val="90000"/>
              </a:lnSpc>
              <a:spcBef>
                <a:spcPts val="1000"/>
              </a:spcBef>
              <a:spcAft>
                <a:spcPts val="0"/>
              </a:spcAft>
              <a:buSzPts val="1800"/>
              <a:buFont typeface="Candara"/>
              <a:buChar char="•"/>
            </a:pPr>
            <a:r>
              <a:rPr lang="en-US" b="1">
                <a:latin typeface="Candara"/>
                <a:ea typeface="Candara"/>
                <a:cs typeface="Candara"/>
                <a:sym typeface="Candara"/>
              </a:rPr>
              <a:t>Concrete strength check: </a:t>
            </a:r>
            <a:r>
              <a:rPr lang="en-US">
                <a:latin typeface="Candara"/>
                <a:ea typeface="Candara"/>
                <a:cs typeface="Candara"/>
                <a:sym typeface="Candara"/>
              </a:rPr>
              <a:t>The goal is find out the strength efficiency of concrete throughout the life-time of its functionality.</a:t>
            </a:r>
            <a:endParaRPr>
              <a:latin typeface="Candara"/>
              <a:ea typeface="Candara"/>
              <a:cs typeface="Candara"/>
              <a:sym typeface="Candara"/>
            </a:endParaRPr>
          </a:p>
          <a:p>
            <a:pPr marL="228600" lvl="0" indent="0" algn="l" rtl="0">
              <a:lnSpc>
                <a:spcPct val="90000"/>
              </a:lnSpc>
              <a:spcBef>
                <a:spcPts val="1000"/>
              </a:spcBef>
              <a:spcAft>
                <a:spcPts val="0"/>
              </a:spcAft>
              <a:buNone/>
            </a:pPr>
            <a:endParaRPr b="1">
              <a:latin typeface="Candara"/>
              <a:ea typeface="Candara"/>
              <a:cs typeface="Candara"/>
              <a:sym typeface="Candara"/>
            </a:endParaRPr>
          </a:p>
          <a:p>
            <a:pPr marL="457200" lvl="0" indent="-342900" algn="l" rtl="0">
              <a:lnSpc>
                <a:spcPct val="90000"/>
              </a:lnSpc>
              <a:spcBef>
                <a:spcPts val="1000"/>
              </a:spcBef>
              <a:spcAft>
                <a:spcPts val="0"/>
              </a:spcAft>
              <a:buSzPts val="1800"/>
              <a:buFont typeface="Candara"/>
              <a:buChar char="•"/>
            </a:pPr>
            <a:r>
              <a:rPr lang="en-US" b="1">
                <a:latin typeface="Candara"/>
                <a:ea typeface="Candara"/>
                <a:cs typeface="Candara"/>
                <a:sym typeface="Candara"/>
              </a:rPr>
              <a:t>Distribution of energy: </a:t>
            </a:r>
            <a:r>
              <a:rPr lang="en-US">
                <a:latin typeface="Candara"/>
                <a:ea typeface="Candara"/>
                <a:cs typeface="Candara"/>
                <a:sym typeface="Candara"/>
              </a:rPr>
              <a:t>To check the transfer of acceleration from pump motor to concrete block and pipe which is carrying the suction water.</a:t>
            </a:r>
            <a:endParaRPr>
              <a:latin typeface="Candara"/>
              <a:ea typeface="Candara"/>
              <a:cs typeface="Candara"/>
              <a:sym typeface="Candar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6"/>
          <p:cNvSpPr txBox="1">
            <a:spLocks noGrp="1"/>
          </p:cNvSpPr>
          <p:nvPr>
            <p:ph type="title"/>
          </p:nvPr>
        </p:nvSpPr>
        <p:spPr>
          <a:xfrm>
            <a:off x="838200" y="-2770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B050"/>
              </a:buClr>
              <a:buSzPts val="4400"/>
              <a:buFont typeface="Candara"/>
              <a:buNone/>
            </a:pPr>
            <a:r>
              <a:rPr lang="en-US" b="1">
                <a:solidFill>
                  <a:srgbClr val="00B050"/>
                </a:solidFill>
                <a:latin typeface="Candara"/>
                <a:ea typeface="Candara"/>
                <a:cs typeface="Candara"/>
                <a:sym typeface="Candara"/>
              </a:rPr>
              <a:t>EQUIPMENT REQUIRED</a:t>
            </a:r>
            <a:endParaRPr b="1">
              <a:solidFill>
                <a:srgbClr val="00B050"/>
              </a:solidFill>
              <a:latin typeface="Candara"/>
              <a:ea typeface="Candara"/>
              <a:cs typeface="Candara"/>
              <a:sym typeface="Candara"/>
            </a:endParaRPr>
          </a:p>
        </p:txBody>
      </p:sp>
      <p:sp>
        <p:nvSpPr>
          <p:cNvPr id="121" name="Google Shape;121;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IIIT-HYDERABAD                        </a:t>
            </a:r>
            <a:endParaRPr/>
          </a:p>
        </p:txBody>
      </p:sp>
      <p:sp>
        <p:nvSpPr>
          <p:cNvPr id="122" name="Google Shape;122;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6</a:t>
            </a:r>
            <a:endParaRPr/>
          </a:p>
        </p:txBody>
      </p:sp>
      <p:sp>
        <p:nvSpPr>
          <p:cNvPr id="123" name="Google Shape;123;p6"/>
          <p:cNvSpPr txBox="1"/>
          <p:nvPr/>
        </p:nvSpPr>
        <p:spPr>
          <a:xfrm>
            <a:off x="958645" y="1297858"/>
            <a:ext cx="10515600" cy="452520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ESP 32  — Processor for whole circuit</a:t>
            </a:r>
            <a:endParaRPr/>
          </a:p>
          <a:p>
            <a:pPr marL="342900" marR="0" lvl="0" indent="-190500" algn="l" rtl="0">
              <a:spcBef>
                <a:spcPts val="0"/>
              </a:spcBef>
              <a:spcAft>
                <a:spcPts val="0"/>
              </a:spcAft>
              <a:buClr>
                <a:schemeClr val="dk1"/>
              </a:buClr>
              <a:buSzPts val="2400"/>
              <a:buFont typeface="Calibri"/>
              <a:buNone/>
            </a:pPr>
            <a:endParaRPr sz="240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2 x MPU 6050 sensor - Accelerometer Sensors for measuring Vibration in three axis </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Mountings &amp; casings - One main casing for mounting the processor and two mini casings for mounting the sensors</a:t>
            </a:r>
            <a:endParaRPr/>
          </a:p>
          <a:p>
            <a:pPr marL="342900" marR="0" lvl="0" indent="-190500" algn="l" rtl="0">
              <a:spcBef>
                <a:spcPts val="0"/>
              </a:spcBef>
              <a:spcAft>
                <a:spcPts val="0"/>
              </a:spcAft>
              <a:buClr>
                <a:schemeClr val="dk1"/>
              </a:buClr>
              <a:buSzPts val="2400"/>
              <a:buFont typeface="Calibri"/>
              <a:buNone/>
            </a:pPr>
            <a:endParaRPr sz="240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Connecting wires  - for connecting sensors to Processor Board</a:t>
            </a:r>
            <a:endParaRPr/>
          </a:p>
          <a:p>
            <a:pPr marL="342900" marR="0" lvl="0" indent="-190500" algn="l" rtl="0">
              <a:spcBef>
                <a:spcPts val="0"/>
              </a:spcBef>
              <a:spcAft>
                <a:spcPts val="0"/>
              </a:spcAft>
              <a:buClr>
                <a:schemeClr val="dk1"/>
              </a:buClr>
              <a:buSzPts val="2400"/>
              <a:buFont typeface="Calibri"/>
              <a:buNone/>
            </a:pPr>
            <a:endParaRPr sz="240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Zero PCB Board - A place for holding and soldering the final circuit in the main casing</a:t>
            </a:r>
            <a:endParaRPr sz="24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7"/>
          <p:cNvSpPr txBox="1">
            <a:spLocks noGrp="1"/>
          </p:cNvSpPr>
          <p:nvPr>
            <p:ph type="title"/>
          </p:nvPr>
        </p:nvSpPr>
        <p:spPr>
          <a:xfrm>
            <a:off x="838200" y="-196805"/>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B050"/>
              </a:buClr>
              <a:buSzPts val="4400"/>
              <a:buFont typeface="Candara"/>
              <a:buNone/>
            </a:pPr>
            <a:r>
              <a:rPr lang="en-US" sz="4200" b="1">
                <a:solidFill>
                  <a:srgbClr val="00B050"/>
                </a:solidFill>
                <a:latin typeface="Candara"/>
                <a:ea typeface="Candara"/>
                <a:cs typeface="Candara"/>
                <a:sym typeface="Candara"/>
              </a:rPr>
              <a:t>BLOCK DIAGRAM</a:t>
            </a:r>
            <a:endParaRPr sz="4200" b="1">
              <a:solidFill>
                <a:srgbClr val="00B050"/>
              </a:solidFill>
              <a:latin typeface="Candara"/>
              <a:ea typeface="Candara"/>
              <a:cs typeface="Candara"/>
              <a:sym typeface="Candara"/>
            </a:endParaRPr>
          </a:p>
        </p:txBody>
      </p:sp>
      <p:sp>
        <p:nvSpPr>
          <p:cNvPr id="129" name="Google Shape;129;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IIIT-HYDERABAD                        </a:t>
            </a:r>
            <a:endParaRPr/>
          </a:p>
        </p:txBody>
      </p:sp>
      <p:sp>
        <p:nvSpPr>
          <p:cNvPr id="130" name="Google Shape;130;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7</a:t>
            </a:r>
            <a:endParaRPr/>
          </a:p>
        </p:txBody>
      </p:sp>
      <p:grpSp>
        <p:nvGrpSpPr>
          <p:cNvPr id="131" name="Google Shape;131;p7"/>
          <p:cNvGrpSpPr/>
          <p:nvPr/>
        </p:nvGrpSpPr>
        <p:grpSpPr>
          <a:xfrm>
            <a:off x="1063344" y="1475144"/>
            <a:ext cx="10065318" cy="4666501"/>
            <a:chOff x="622915" y="1068125"/>
            <a:chExt cx="10150583" cy="5047594"/>
          </a:xfrm>
        </p:grpSpPr>
        <p:pic>
          <p:nvPicPr>
            <p:cNvPr id="132" name="Google Shape;132;p7" descr="Text Box"/>
            <p:cNvPicPr preferRelativeResize="0"/>
            <p:nvPr/>
          </p:nvPicPr>
          <p:blipFill rotWithShape="1">
            <a:blip r:embed="rId3">
              <a:alphaModFix/>
            </a:blip>
            <a:srcRect/>
            <a:stretch/>
          </p:blipFill>
          <p:spPr>
            <a:xfrm>
              <a:off x="622915" y="1068125"/>
              <a:ext cx="2961287" cy="1714420"/>
            </a:xfrm>
            <a:prstGeom prst="rect">
              <a:avLst/>
            </a:prstGeom>
            <a:noFill/>
            <a:ln>
              <a:noFill/>
            </a:ln>
          </p:spPr>
        </p:pic>
        <p:pic>
          <p:nvPicPr>
            <p:cNvPr id="133" name="Google Shape;133;p7" descr="Shape"/>
            <p:cNvPicPr preferRelativeResize="0"/>
            <p:nvPr/>
          </p:nvPicPr>
          <p:blipFill rotWithShape="1">
            <a:blip r:embed="rId4">
              <a:alphaModFix/>
            </a:blip>
            <a:srcRect/>
            <a:stretch/>
          </p:blipFill>
          <p:spPr>
            <a:xfrm>
              <a:off x="4970390" y="1651690"/>
              <a:ext cx="1154997" cy="615289"/>
            </a:xfrm>
            <a:prstGeom prst="rect">
              <a:avLst/>
            </a:prstGeom>
            <a:noFill/>
            <a:ln>
              <a:noFill/>
            </a:ln>
          </p:spPr>
        </p:pic>
        <p:pic>
          <p:nvPicPr>
            <p:cNvPr id="134" name="Google Shape;134;p7" descr="Text Box"/>
            <p:cNvPicPr preferRelativeResize="0"/>
            <p:nvPr/>
          </p:nvPicPr>
          <p:blipFill rotWithShape="1">
            <a:blip r:embed="rId5">
              <a:alphaModFix/>
            </a:blip>
            <a:srcRect/>
            <a:stretch/>
          </p:blipFill>
          <p:spPr>
            <a:xfrm>
              <a:off x="7703429" y="1068125"/>
              <a:ext cx="3070069" cy="1777386"/>
            </a:xfrm>
            <a:prstGeom prst="rect">
              <a:avLst/>
            </a:prstGeom>
            <a:noFill/>
            <a:ln>
              <a:noFill/>
            </a:ln>
          </p:spPr>
        </p:pic>
        <p:pic>
          <p:nvPicPr>
            <p:cNvPr id="135" name="Google Shape;135;p7" descr="Shape"/>
            <p:cNvPicPr preferRelativeResize="0"/>
            <p:nvPr/>
          </p:nvPicPr>
          <p:blipFill rotWithShape="1">
            <a:blip r:embed="rId6">
              <a:alphaModFix/>
            </a:blip>
            <a:srcRect/>
            <a:stretch/>
          </p:blipFill>
          <p:spPr>
            <a:xfrm>
              <a:off x="8907611" y="3153905"/>
              <a:ext cx="605568" cy="1178120"/>
            </a:xfrm>
            <a:prstGeom prst="rect">
              <a:avLst/>
            </a:prstGeom>
            <a:noFill/>
            <a:ln>
              <a:noFill/>
            </a:ln>
          </p:spPr>
        </p:pic>
        <p:pic>
          <p:nvPicPr>
            <p:cNvPr id="136" name="Google Shape;136;p7" descr="Shape"/>
            <p:cNvPicPr preferRelativeResize="0"/>
            <p:nvPr/>
          </p:nvPicPr>
          <p:blipFill rotWithShape="1">
            <a:blip r:embed="rId7">
              <a:alphaModFix/>
            </a:blip>
            <a:srcRect/>
            <a:stretch/>
          </p:blipFill>
          <p:spPr>
            <a:xfrm>
              <a:off x="5016279" y="4713083"/>
              <a:ext cx="1155000" cy="615296"/>
            </a:xfrm>
            <a:prstGeom prst="rect">
              <a:avLst/>
            </a:prstGeom>
            <a:noFill/>
            <a:ln>
              <a:noFill/>
            </a:ln>
          </p:spPr>
        </p:pic>
        <p:pic>
          <p:nvPicPr>
            <p:cNvPr id="137" name="Google Shape;137;p7" descr="Text Box"/>
            <p:cNvPicPr preferRelativeResize="0"/>
            <p:nvPr/>
          </p:nvPicPr>
          <p:blipFill rotWithShape="1">
            <a:blip r:embed="rId8">
              <a:alphaModFix/>
            </a:blip>
            <a:srcRect/>
            <a:stretch/>
          </p:blipFill>
          <p:spPr>
            <a:xfrm>
              <a:off x="7812210" y="4401288"/>
              <a:ext cx="2961287" cy="1714430"/>
            </a:xfrm>
            <a:prstGeom prst="rect">
              <a:avLst/>
            </a:prstGeom>
            <a:noFill/>
            <a:ln>
              <a:noFill/>
            </a:ln>
          </p:spPr>
        </p:pic>
      </p:grpSp>
      <p:pic>
        <p:nvPicPr>
          <p:cNvPr id="138" name="Google Shape;138;p7" descr="Text Box"/>
          <p:cNvPicPr preferRelativeResize="0"/>
          <p:nvPr/>
        </p:nvPicPr>
        <p:blipFill>
          <a:blip r:embed="rId9">
            <a:alphaModFix/>
          </a:blip>
          <a:stretch>
            <a:fillRect/>
          </a:stretch>
        </p:blipFill>
        <p:spPr>
          <a:xfrm>
            <a:off x="838175" y="4290025"/>
            <a:ext cx="2974925" cy="1696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g2a15d84f5a5_0_43"/>
          <p:cNvSpPr txBox="1">
            <a:spLocks noGrp="1"/>
          </p:cNvSpPr>
          <p:nvPr>
            <p:ph type="title"/>
          </p:nvPr>
        </p:nvSpPr>
        <p:spPr>
          <a:xfrm>
            <a:off x="838200" y="-26886"/>
            <a:ext cx="10515600" cy="1554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B050"/>
              </a:buClr>
              <a:buSzPts val="4900"/>
              <a:buFont typeface="Candara"/>
              <a:buNone/>
            </a:pPr>
            <a:r>
              <a:rPr lang="en-US" sz="4900" b="1">
                <a:solidFill>
                  <a:srgbClr val="00B050"/>
                </a:solidFill>
                <a:latin typeface="Candara"/>
                <a:ea typeface="Candara"/>
                <a:cs typeface="Candara"/>
                <a:sym typeface="Candara"/>
              </a:rPr>
              <a:t>CIRCUIT DIAGRAM</a:t>
            </a:r>
            <a:br>
              <a:rPr lang="en-US" b="1" i="0">
                <a:latin typeface="Arial"/>
                <a:ea typeface="Arial"/>
                <a:cs typeface="Arial"/>
                <a:sym typeface="Arial"/>
              </a:rPr>
            </a:br>
            <a:endParaRPr/>
          </a:p>
        </p:txBody>
      </p:sp>
      <p:sp>
        <p:nvSpPr>
          <p:cNvPr id="144" name="Google Shape;144;g2a15d84f5a5_0_4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IIIT-HYDERABAD                        </a:t>
            </a:r>
            <a:endParaRPr/>
          </a:p>
        </p:txBody>
      </p:sp>
      <p:sp>
        <p:nvSpPr>
          <p:cNvPr id="145" name="Google Shape;145;g2a15d84f5a5_0_4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8</a:t>
            </a:r>
            <a:endParaRPr/>
          </a:p>
        </p:txBody>
      </p:sp>
      <p:pic>
        <p:nvPicPr>
          <p:cNvPr id="146" name="Google Shape;146;g2a15d84f5a5_0_43"/>
          <p:cNvPicPr preferRelativeResize="0"/>
          <p:nvPr/>
        </p:nvPicPr>
        <p:blipFill>
          <a:blip r:embed="rId3">
            <a:alphaModFix/>
          </a:blip>
          <a:stretch>
            <a:fillRect/>
          </a:stretch>
        </p:blipFill>
        <p:spPr>
          <a:xfrm>
            <a:off x="6134300" y="1640825"/>
            <a:ext cx="5666452" cy="4249851"/>
          </a:xfrm>
          <a:prstGeom prst="rect">
            <a:avLst/>
          </a:prstGeom>
          <a:noFill/>
          <a:ln>
            <a:noFill/>
          </a:ln>
        </p:spPr>
      </p:pic>
      <p:pic>
        <p:nvPicPr>
          <p:cNvPr id="147" name="Google Shape;147;g2a15d84f5a5_0_43"/>
          <p:cNvPicPr preferRelativeResize="0"/>
          <p:nvPr/>
        </p:nvPicPr>
        <p:blipFill>
          <a:blip r:embed="rId4">
            <a:alphaModFix/>
          </a:blip>
          <a:stretch>
            <a:fillRect/>
          </a:stretch>
        </p:blipFill>
        <p:spPr>
          <a:xfrm>
            <a:off x="1378900" y="1727389"/>
            <a:ext cx="3486150" cy="4076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2a15d84f5a5_0_88"/>
          <p:cNvSpPr txBox="1">
            <a:spLocks noGrp="1"/>
          </p:cNvSpPr>
          <p:nvPr>
            <p:ph type="title"/>
          </p:nvPr>
        </p:nvSpPr>
        <p:spPr>
          <a:xfrm>
            <a:off x="838200" y="-1349"/>
            <a:ext cx="10515600" cy="1554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B050"/>
              </a:buClr>
              <a:buSzPts val="4900"/>
              <a:buFont typeface="Candara"/>
              <a:buNone/>
            </a:pPr>
            <a:r>
              <a:rPr lang="en-US" sz="4900" b="1" dirty="0">
                <a:solidFill>
                  <a:srgbClr val="00B050"/>
                </a:solidFill>
                <a:latin typeface="Candara"/>
                <a:ea typeface="Candara"/>
                <a:cs typeface="Candara"/>
                <a:sym typeface="Candara"/>
              </a:rPr>
              <a:t>CIRCUIT DIAGRAM</a:t>
            </a:r>
            <a:br>
              <a:rPr lang="en-US" b="1" i="0" dirty="0">
                <a:latin typeface="Arial"/>
                <a:ea typeface="Arial"/>
                <a:cs typeface="Arial"/>
                <a:sym typeface="Arial"/>
              </a:rPr>
            </a:br>
            <a:endParaRPr dirty="0"/>
          </a:p>
        </p:txBody>
      </p:sp>
      <p:sp>
        <p:nvSpPr>
          <p:cNvPr id="153" name="Google Shape;153;g2a15d84f5a5_0_8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IIIT-HYDERABAD                        </a:t>
            </a:r>
            <a:endParaRPr/>
          </a:p>
        </p:txBody>
      </p:sp>
      <p:sp>
        <p:nvSpPr>
          <p:cNvPr id="154" name="Google Shape;154;g2a15d84f5a5_0_8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8</a:t>
            </a:r>
            <a:endParaRPr/>
          </a:p>
        </p:txBody>
      </p:sp>
      <p:pic>
        <p:nvPicPr>
          <p:cNvPr id="155" name="Google Shape;155;g2a15d84f5a5_0_88"/>
          <p:cNvPicPr preferRelativeResize="0"/>
          <p:nvPr/>
        </p:nvPicPr>
        <p:blipFill rotWithShape="1">
          <a:blip r:embed="rId3">
            <a:alphaModFix/>
          </a:blip>
          <a:srcRect b="7055"/>
          <a:stretch/>
        </p:blipFill>
        <p:spPr>
          <a:xfrm>
            <a:off x="1495137" y="1820375"/>
            <a:ext cx="2827049" cy="3875575"/>
          </a:xfrm>
          <a:prstGeom prst="rect">
            <a:avLst/>
          </a:prstGeom>
          <a:noFill/>
          <a:ln>
            <a:noFill/>
          </a:ln>
        </p:spPr>
      </p:pic>
      <p:pic>
        <p:nvPicPr>
          <p:cNvPr id="156" name="Google Shape;156;g2a15d84f5a5_0_88"/>
          <p:cNvPicPr preferRelativeResize="0"/>
          <p:nvPr/>
        </p:nvPicPr>
        <p:blipFill rotWithShape="1">
          <a:blip r:embed="rId4">
            <a:alphaModFix/>
          </a:blip>
          <a:srcRect l="144" t="-5036" r="-144" b="17725"/>
          <a:stretch/>
        </p:blipFill>
        <p:spPr>
          <a:xfrm>
            <a:off x="5274313" y="1732214"/>
            <a:ext cx="6604650" cy="383038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2a15d84f5a5_0_33"/>
          <p:cNvSpPr txBox="1">
            <a:spLocks noGrp="1"/>
          </p:cNvSpPr>
          <p:nvPr>
            <p:ph type="title"/>
          </p:nvPr>
        </p:nvSpPr>
        <p:spPr>
          <a:xfrm>
            <a:off x="838200" y="-26886"/>
            <a:ext cx="10515600" cy="1554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B050"/>
              </a:buClr>
              <a:buSzPts val="4900"/>
              <a:buFont typeface="Candara"/>
              <a:buNone/>
            </a:pPr>
            <a:r>
              <a:rPr lang="en-US" sz="4900" b="1">
                <a:solidFill>
                  <a:srgbClr val="00B050"/>
                </a:solidFill>
                <a:latin typeface="Candara"/>
                <a:ea typeface="Candara"/>
                <a:cs typeface="Candara"/>
                <a:sym typeface="Candara"/>
              </a:rPr>
              <a:t>SHAKE TABLE VIBRATION ANALYSIS</a:t>
            </a:r>
            <a:br>
              <a:rPr lang="en-US" b="1" i="0">
                <a:latin typeface="Arial"/>
                <a:ea typeface="Arial"/>
                <a:cs typeface="Arial"/>
                <a:sym typeface="Arial"/>
              </a:rPr>
            </a:br>
            <a:endParaRPr/>
          </a:p>
        </p:txBody>
      </p:sp>
      <p:sp>
        <p:nvSpPr>
          <p:cNvPr id="162" name="Google Shape;162;g2a15d84f5a5_0_3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IIIT-HYDERABAD                        </a:t>
            </a:r>
            <a:endParaRPr/>
          </a:p>
        </p:txBody>
      </p:sp>
      <p:sp>
        <p:nvSpPr>
          <p:cNvPr id="163" name="Google Shape;163;g2a15d84f5a5_0_3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8</a:t>
            </a:r>
            <a:endParaRPr/>
          </a:p>
        </p:txBody>
      </p:sp>
      <p:pic>
        <p:nvPicPr>
          <p:cNvPr id="164" name="Google Shape;164;g2a15d84f5a5_0_33"/>
          <p:cNvPicPr preferRelativeResize="0"/>
          <p:nvPr/>
        </p:nvPicPr>
        <p:blipFill>
          <a:blip r:embed="rId3">
            <a:alphaModFix/>
          </a:blip>
          <a:stretch>
            <a:fillRect/>
          </a:stretch>
        </p:blipFill>
        <p:spPr>
          <a:xfrm>
            <a:off x="838200" y="772000"/>
            <a:ext cx="4371075" cy="5097748"/>
          </a:xfrm>
          <a:prstGeom prst="rect">
            <a:avLst/>
          </a:prstGeom>
          <a:noFill/>
          <a:ln>
            <a:noFill/>
          </a:ln>
        </p:spPr>
      </p:pic>
      <p:pic>
        <p:nvPicPr>
          <p:cNvPr id="165" name="Google Shape;165;g2a15d84f5a5_0_33"/>
          <p:cNvPicPr preferRelativeResize="0"/>
          <p:nvPr/>
        </p:nvPicPr>
        <p:blipFill>
          <a:blip r:embed="rId4">
            <a:alphaModFix/>
          </a:blip>
          <a:stretch>
            <a:fillRect/>
          </a:stretch>
        </p:blipFill>
        <p:spPr>
          <a:xfrm>
            <a:off x="5909075" y="772000"/>
            <a:ext cx="5444724" cy="5097752"/>
          </a:xfrm>
          <a:prstGeom prst="rect">
            <a:avLst/>
          </a:prstGeom>
          <a:noFill/>
          <a:ln>
            <a:noFill/>
          </a:ln>
        </p:spPr>
      </p:pic>
      <p:sp>
        <p:nvSpPr>
          <p:cNvPr id="166" name="Google Shape;166;g2a15d84f5a5_0_33"/>
          <p:cNvSpPr txBox="1"/>
          <p:nvPr/>
        </p:nvSpPr>
        <p:spPr>
          <a:xfrm>
            <a:off x="1024525" y="5869750"/>
            <a:ext cx="3820800" cy="54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a:solidFill>
                  <a:schemeClr val="dk1"/>
                </a:solidFill>
                <a:latin typeface="Calibri"/>
                <a:ea typeface="Calibri"/>
                <a:cs typeface="Calibri"/>
                <a:sym typeface="Calibri"/>
              </a:rPr>
              <a:t>Vertical Shake Table</a:t>
            </a:r>
            <a:endParaRPr sz="2800">
              <a:solidFill>
                <a:schemeClr val="dk1"/>
              </a:solidFill>
              <a:latin typeface="Calibri"/>
              <a:ea typeface="Calibri"/>
              <a:cs typeface="Calibri"/>
              <a:sym typeface="Calibri"/>
            </a:endParaRPr>
          </a:p>
        </p:txBody>
      </p:sp>
      <p:sp>
        <p:nvSpPr>
          <p:cNvPr id="167" name="Google Shape;167;g2a15d84f5a5_0_33"/>
          <p:cNvSpPr txBox="1"/>
          <p:nvPr/>
        </p:nvSpPr>
        <p:spPr>
          <a:xfrm>
            <a:off x="6161025" y="5811975"/>
            <a:ext cx="42969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a:solidFill>
                  <a:schemeClr val="dk1"/>
                </a:solidFill>
                <a:latin typeface="Calibri"/>
                <a:ea typeface="Calibri"/>
                <a:cs typeface="Calibri"/>
                <a:sym typeface="Calibri"/>
              </a:rPr>
              <a:t>Horizontal Shake Table</a:t>
            </a:r>
            <a:endParaRPr sz="2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2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876</Words>
  <Application>Microsoft Office PowerPoint</Application>
  <PresentationFormat>Widescreen</PresentationFormat>
  <Paragraphs>131</Paragraphs>
  <Slides>22</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Candara</vt:lpstr>
      <vt:lpstr>Calibri</vt:lpstr>
      <vt:lpstr>Arial</vt:lpstr>
      <vt:lpstr>2_Office Theme</vt:lpstr>
      <vt:lpstr>VIBRATION ANALYSIS FOR PUMP HOUSE-3</vt:lpstr>
      <vt:lpstr>PROBLEM STATEMENT</vt:lpstr>
      <vt:lpstr>MOTIVATION </vt:lpstr>
      <vt:lpstr>OBJECTIVE – Structural Health Monitoring </vt:lpstr>
      <vt:lpstr>EQUIPMENT REQUIRED</vt:lpstr>
      <vt:lpstr>BLOCK DIAGRAM</vt:lpstr>
      <vt:lpstr>CIRCUIT DIAGRAM </vt:lpstr>
      <vt:lpstr>CIRCUIT DIAGRAM </vt:lpstr>
      <vt:lpstr>SHAKE TABLE VIBRATION ANALYSIS </vt:lpstr>
      <vt:lpstr>SHAKE TABLE VIBRATION DATA </vt:lpstr>
      <vt:lpstr>SHAKE TABLE VIBRATION DATA ANALYSIS </vt:lpstr>
      <vt:lpstr>ANALYSIS OF SHAKE TABLE DATA </vt:lpstr>
      <vt:lpstr>PLAN FOR DEPLOYMENT</vt:lpstr>
      <vt:lpstr>PLAN FOR DATA COLLECTION</vt:lpstr>
      <vt:lpstr>PUMP HOUSE-3 DATA</vt:lpstr>
      <vt:lpstr>PUMP HOUSE-3  DATA </vt:lpstr>
      <vt:lpstr>PUMP HOUSE-3 DATA</vt:lpstr>
      <vt:lpstr>ANALYSIS OF PUMP HOUSE DATA</vt:lpstr>
      <vt:lpstr>ANALYSIS OF PUMP HOUSE DATA</vt:lpstr>
      <vt:lpstr>ANALYSIS OF PUMP HOUSE DATA</vt:lpstr>
      <vt:lpstr>ANALYSIS OF PUMP HOUSE DATA</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VIBRATION ANALYSIS FOR PUMP HOUSE-3</dc:title>
  <dc:creator>S</dc:creator>
  <cp:lastModifiedBy>Nauman Mohammad</cp:lastModifiedBy>
  <cp:revision>4</cp:revision>
  <dcterms:created xsi:type="dcterms:W3CDTF">2023-09-04T15:38:57Z</dcterms:created>
  <dcterms:modified xsi:type="dcterms:W3CDTF">2023-12-02T17:47:55Z</dcterms:modified>
</cp:coreProperties>
</file>